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333" r:id="rId2"/>
    <p:sldId id="321" r:id="rId3"/>
    <p:sldId id="337" r:id="rId4"/>
    <p:sldId id="338" r:id="rId5"/>
    <p:sldId id="339" r:id="rId6"/>
    <p:sldId id="340" r:id="rId7"/>
    <p:sldId id="341" r:id="rId8"/>
    <p:sldId id="34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3" autoAdjust="0"/>
    <p:restoredTop sz="76275" autoAdjust="0"/>
  </p:normalViewPr>
  <p:slideViewPr>
    <p:cSldViewPr snapToGrid="0">
      <p:cViewPr varScale="1">
        <p:scale>
          <a:sx n="52" d="100"/>
          <a:sy n="52" d="100"/>
        </p:scale>
        <p:origin x="12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9954E-E2FE-4D4D-B330-97D01427487A}" type="datetimeFigureOut">
              <a:rPr lang="en-GB" smtClean="0"/>
              <a:t>15/10/2019</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62811-96A0-4772-85F7-98CFCF7C2F4A}" type="slidenum">
              <a:rPr lang="en-GB" smtClean="0"/>
              <a:t>‹Nr.›</a:t>
            </a:fld>
            <a:endParaRPr lang="en-GB"/>
          </a:p>
        </p:txBody>
      </p:sp>
    </p:spTree>
    <p:extLst>
      <p:ext uri="{BB962C8B-B14F-4D97-AF65-F5344CB8AC3E}">
        <p14:creationId xmlns:p14="http://schemas.microsoft.com/office/powerpoint/2010/main" val="181322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To be successful in the digital age, business executives need to create and deliver business innovations rapidly.</a:t>
            </a:r>
          </a:p>
          <a:p>
            <a:r>
              <a:rPr lang="en-GB" dirty="0"/>
              <a:t>That’s why </a:t>
            </a:r>
            <a:r>
              <a:rPr lang="en-GB" dirty="0" err="1"/>
              <a:t>RapidKnowHow</a:t>
            </a:r>
            <a:r>
              <a:rPr lang="en-GB" dirty="0"/>
              <a:t> offers its Business Innovation Program 19 for companies who want to thrive digital leadership sustainably.</a:t>
            </a:r>
          </a:p>
          <a:p>
            <a:r>
              <a:rPr lang="en-GB" dirty="0" err="1"/>
              <a:t>RapidKnowHow</a:t>
            </a:r>
            <a:r>
              <a:rPr lang="en-GB" dirty="0"/>
              <a:t> – Business Innovation Delivered</a:t>
            </a:r>
          </a:p>
          <a:p>
            <a:r>
              <a:rPr lang="en-GB" dirty="0"/>
              <a:t>www.rapidknowhow.com</a:t>
            </a:r>
          </a:p>
          <a:p>
            <a:r>
              <a:rPr lang="en-GB" dirty="0"/>
              <a:t>#</a:t>
            </a:r>
            <a:r>
              <a:rPr lang="en-GB" dirty="0" err="1"/>
              <a:t>rapidknowhow</a:t>
            </a:r>
            <a:r>
              <a:rPr lang="en-GB" dirty="0"/>
              <a:t> #</a:t>
            </a:r>
            <a:r>
              <a:rPr lang="en-GB" dirty="0" err="1"/>
              <a:t>thrivingbusinessbloggingleadershlp</a:t>
            </a:r>
            <a:endParaRPr lang="en-GB" dirty="0"/>
          </a:p>
          <a:p>
            <a:pPr fontAlgn="base"/>
            <a:endParaRPr lang="en-GB" sz="1200" b="0" i="0" kern="1200" dirty="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1</a:t>
            </a:fld>
            <a:endParaRPr lang="en-GB"/>
          </a:p>
        </p:txBody>
      </p:sp>
    </p:spTree>
    <p:extLst>
      <p:ext uri="{BB962C8B-B14F-4D97-AF65-F5344CB8AC3E}">
        <p14:creationId xmlns:p14="http://schemas.microsoft.com/office/powerpoint/2010/main" val="3454507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Best companies establish a business blogging leadership program to drive business authority leadership and stakeholder networking rapidly</a:t>
            </a:r>
          </a:p>
          <a:p>
            <a:endParaRPr lang="en-GB" dirty="0"/>
          </a:p>
          <a:p>
            <a:r>
              <a:rPr lang="en-GB" dirty="0"/>
              <a:t>That’s why </a:t>
            </a:r>
            <a:r>
              <a:rPr lang="en-GB" dirty="0" err="1"/>
              <a:t>RapidKnowHow</a:t>
            </a:r>
            <a:r>
              <a:rPr lang="en-GB" dirty="0"/>
              <a:t> created the 1-Hour Business Blogging Leadership Program to help you succeed</a:t>
            </a:r>
          </a:p>
          <a:p>
            <a:pPr marL="228600" indent="-228600">
              <a:buAutoNum type="arabicPeriod"/>
            </a:pPr>
            <a:r>
              <a:rPr lang="en-GB" dirty="0"/>
              <a:t>Define your target customers segment. Define Your Key Stakeholders (customers, suppliers, employees)</a:t>
            </a:r>
          </a:p>
          <a:p>
            <a:pPr marL="228600" indent="-228600">
              <a:buAutoNum type="arabicPeriod"/>
            </a:pPr>
            <a:r>
              <a:rPr lang="en-GB" dirty="0"/>
              <a:t>Define your core brand message. Creating Sustained Stakeholder Value</a:t>
            </a:r>
          </a:p>
          <a:p>
            <a:pPr marL="228600" indent="-228600">
              <a:buAutoNum type="arabicPeriod"/>
            </a:pPr>
            <a:r>
              <a:rPr lang="en-GB" dirty="0"/>
              <a:t>Deliver your value. Providing How to Posts on Own Website</a:t>
            </a:r>
          </a:p>
          <a:p>
            <a:pPr marL="228600" indent="-228600">
              <a:buAutoNum type="arabicPeriod"/>
            </a:pPr>
            <a:r>
              <a:rPr lang="en-GB" dirty="0"/>
              <a:t>Nurture personal relationship. Offer help in solving challenging problems on demand </a:t>
            </a:r>
          </a:p>
          <a:p>
            <a:pPr marL="228600" indent="-228600">
              <a:buAutoNum type="arabicPeriod"/>
            </a:pPr>
            <a:r>
              <a:rPr lang="en-GB" dirty="0"/>
              <a:t>Generating Revenue. Generate revenue from two resources: subscriptions fees and advisory fees</a:t>
            </a:r>
          </a:p>
          <a:p>
            <a:pPr marL="228600" indent="-228600">
              <a:buAutoNum type="arabicPeriod"/>
            </a:pPr>
            <a:r>
              <a:rPr lang="en-GB" dirty="0"/>
              <a:t>Key resources. Apply the 1-Hour Leadership Program – Blogging Leadership Delivered</a:t>
            </a:r>
          </a:p>
          <a:p>
            <a:pPr marL="228600" indent="-228600">
              <a:buAutoNum type="arabicPeriod"/>
            </a:pPr>
            <a:r>
              <a:rPr lang="en-GB" dirty="0"/>
              <a:t>Key activities. Publish business How to posts demonstrating delivering results step-by-step rapidly </a:t>
            </a:r>
          </a:p>
          <a:p>
            <a:pPr marL="228600" indent="-228600">
              <a:buAutoNum type="arabicPeriod"/>
            </a:pPr>
            <a:r>
              <a:rPr lang="en-GB" dirty="0"/>
              <a:t>Key partners. </a:t>
            </a:r>
            <a:r>
              <a:rPr lang="en-GB" dirty="0" err="1"/>
              <a:t>RapidKnowHow</a:t>
            </a:r>
            <a:r>
              <a:rPr lang="en-GB" dirty="0"/>
              <a:t> provides the 1-Hour Program Blogging Leadership Delivered </a:t>
            </a:r>
          </a:p>
          <a:p>
            <a:pPr marL="228600" indent="-228600">
              <a:buAutoNum type="arabicPeriod"/>
            </a:pPr>
            <a:r>
              <a:rPr lang="en-GB" dirty="0"/>
              <a:t>Costs/Investments. Coaching and consulting fees for rapid program implementation</a:t>
            </a:r>
          </a:p>
          <a:p>
            <a:pPr marL="228600" indent="-228600">
              <a:buAutoNum type="arabicPeriod"/>
            </a:pPr>
            <a:endParaRPr lang="en-GB" dirty="0"/>
          </a:p>
          <a:p>
            <a:r>
              <a:rPr lang="en-GB" dirty="0"/>
              <a:t>Appoint your business blogging experts from your business application advisory team to start your business blogging venture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thrivingbusinessbloggingleadershlp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2</a:t>
            </a:fld>
            <a:endParaRPr lang="en-GB"/>
          </a:p>
        </p:txBody>
      </p:sp>
    </p:spTree>
    <p:extLst>
      <p:ext uri="{BB962C8B-B14F-4D97-AF65-F5344CB8AC3E}">
        <p14:creationId xmlns:p14="http://schemas.microsoft.com/office/powerpoint/2010/main" val="1006079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Executing Sustainability Leadership Program to help saving the world.</a:t>
            </a:r>
          </a:p>
          <a:p>
            <a:endParaRPr lang="en-GB" dirty="0"/>
          </a:p>
          <a:p>
            <a:r>
              <a:rPr lang="en-GB" dirty="0"/>
              <a:t>That’s why </a:t>
            </a:r>
            <a:r>
              <a:rPr lang="en-GB" dirty="0" err="1"/>
              <a:t>RapidKnowHow</a:t>
            </a:r>
            <a:r>
              <a:rPr lang="en-GB" dirty="0"/>
              <a:t> created the 1-Hour Sustainability Program to help you succeed</a:t>
            </a:r>
          </a:p>
          <a:p>
            <a:pPr marL="228600" indent="-228600">
              <a:buAutoNum type="arabicPeriod"/>
            </a:pPr>
            <a:r>
              <a:rPr lang="en-GB" dirty="0"/>
              <a:t>Define your target customers segment. Your most important customers are the Leaders Who Care  </a:t>
            </a:r>
          </a:p>
          <a:p>
            <a:pPr marL="228600" indent="-228600">
              <a:buAutoNum type="arabicPeriod"/>
            </a:pPr>
            <a:r>
              <a:rPr lang="en-GB" dirty="0"/>
              <a:t>Define your core brand message. Creating Business Cases for Improving the Triple Bottom Line ( economic, environment and social)</a:t>
            </a:r>
          </a:p>
          <a:p>
            <a:pPr marL="228600" indent="-228600">
              <a:buAutoNum type="arabicPeriod"/>
            </a:pPr>
            <a:r>
              <a:rPr lang="en-GB" dirty="0"/>
              <a:t>Deliver your value. Providing action guides and action videos supported by I-I coaching and sustainability strategy advisory</a:t>
            </a:r>
          </a:p>
          <a:p>
            <a:pPr marL="228600" indent="-228600">
              <a:buAutoNum type="arabicPeriod"/>
            </a:pPr>
            <a:r>
              <a:rPr lang="en-GB" dirty="0"/>
              <a:t>Nurture personal relationship. Offer help in establishing and executing the sustainability leadership program rapidly </a:t>
            </a:r>
          </a:p>
          <a:p>
            <a:pPr marL="228600" indent="-228600">
              <a:buAutoNum type="arabicPeriod"/>
            </a:pPr>
            <a:r>
              <a:rPr lang="en-GB" dirty="0"/>
              <a:t>Generating Revenue. Generate revenue from three resources: product sales (videos and action guides) I-I online/offline coaching, sustainability strategy advisory</a:t>
            </a:r>
          </a:p>
          <a:p>
            <a:pPr marL="228600" indent="-228600">
              <a:buAutoNum type="arabicPeriod"/>
            </a:pPr>
            <a:r>
              <a:rPr lang="en-GB" dirty="0"/>
              <a:t>Key resources. Apply the 1-Hour Leadership Program – Sustainability Leadership Delivered</a:t>
            </a:r>
          </a:p>
          <a:p>
            <a:pPr marL="228600" indent="-228600">
              <a:buAutoNum type="arabicPeriod"/>
            </a:pPr>
            <a:r>
              <a:rPr lang="en-GB" dirty="0"/>
              <a:t>Key activities. Creating action guides and action videos demonstrating turning your sustainability objective into results step-by-step rapidly </a:t>
            </a:r>
          </a:p>
          <a:p>
            <a:pPr marL="228600" indent="-228600">
              <a:buAutoNum type="arabicPeriod"/>
            </a:pPr>
            <a:r>
              <a:rPr lang="en-GB" dirty="0"/>
              <a:t>Key partners. </a:t>
            </a:r>
            <a:r>
              <a:rPr lang="en-GB" dirty="0" err="1"/>
              <a:t>RapidKnowHow</a:t>
            </a:r>
            <a:r>
              <a:rPr lang="en-GB" dirty="0"/>
              <a:t> provides the 1-Hour Program Sustainability Leadership Delivered  </a:t>
            </a:r>
          </a:p>
          <a:p>
            <a:pPr marL="228600" indent="-228600">
              <a:buAutoNum type="arabicPeriod"/>
            </a:pPr>
            <a:r>
              <a:rPr lang="en-GB" dirty="0"/>
              <a:t>Costs/Investments. Program Development Investments for learning and implementing the sustainability leadership program rapidly</a:t>
            </a:r>
          </a:p>
          <a:p>
            <a:pPr marL="228600" indent="-228600">
              <a:buAutoNum type="arabicPeriod"/>
            </a:pPr>
            <a:endParaRPr lang="en-GB" dirty="0"/>
          </a:p>
          <a:p>
            <a:r>
              <a:rPr lang="en-GB" dirty="0"/>
              <a:t>Appoint your sustainability program champion from your top management team who starts establishing the sustainability program leadership team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thrivingsustainabilityleadershlp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3</a:t>
            </a:fld>
            <a:endParaRPr lang="en-GB"/>
          </a:p>
        </p:txBody>
      </p:sp>
    </p:spTree>
    <p:extLst>
      <p:ext uri="{BB962C8B-B14F-4D97-AF65-F5344CB8AC3E}">
        <p14:creationId xmlns:p14="http://schemas.microsoft.com/office/powerpoint/2010/main" val="249086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Executing Your Stakeholder Leadership Program makes you the global stakeholder leader rapidly.</a:t>
            </a:r>
          </a:p>
          <a:p>
            <a:endParaRPr lang="en-GB" dirty="0"/>
          </a:p>
          <a:p>
            <a:r>
              <a:rPr lang="en-GB" dirty="0"/>
              <a:t>That’s why </a:t>
            </a:r>
            <a:r>
              <a:rPr lang="en-GB" dirty="0" err="1"/>
              <a:t>RapidKnowHow</a:t>
            </a:r>
            <a:r>
              <a:rPr lang="en-GB" dirty="0"/>
              <a:t> created the 1-Hour Stakeholder Leadership Program to help you succeed</a:t>
            </a:r>
          </a:p>
          <a:p>
            <a:pPr marL="228600" indent="-228600">
              <a:buAutoNum type="arabicPeriod"/>
            </a:pPr>
            <a:r>
              <a:rPr lang="en-GB" dirty="0"/>
              <a:t>Define your target customers segment. Choose your most innovative stakeholders (clients, suppliers, partners and employees)  </a:t>
            </a:r>
          </a:p>
          <a:p>
            <a:pPr marL="228600" indent="-228600">
              <a:buAutoNum type="arabicPeriod"/>
            </a:pPr>
            <a:r>
              <a:rPr lang="en-GB" dirty="0"/>
              <a:t>Define your core brand message. Building strategic partnerships for optimizing Total Cost of Ownership (TCO)</a:t>
            </a:r>
          </a:p>
          <a:p>
            <a:pPr marL="228600" indent="-228600">
              <a:buAutoNum type="arabicPeriod"/>
            </a:pPr>
            <a:r>
              <a:rPr lang="en-GB" dirty="0"/>
              <a:t>Deliver your value. Demonstrating the value delivered by providing business cases for optimizing TCO in strategic sessions with chosen stakeholders</a:t>
            </a:r>
          </a:p>
          <a:p>
            <a:pPr marL="228600" indent="-228600">
              <a:buAutoNum type="arabicPeriod"/>
            </a:pPr>
            <a:r>
              <a:rPr lang="en-GB" dirty="0"/>
              <a:t>Nurture personal relationship. Offer help in establishing and executing the stakeholder leadership program rapidly </a:t>
            </a:r>
          </a:p>
          <a:p>
            <a:pPr marL="228600" indent="-228600">
              <a:buAutoNum type="arabicPeriod"/>
            </a:pPr>
            <a:r>
              <a:rPr lang="en-GB" dirty="0"/>
              <a:t>Generating Revenue. Generate revenue from sharing the free cash-flow generated from the program with the strategic partner</a:t>
            </a:r>
          </a:p>
          <a:p>
            <a:pPr marL="228600" indent="-228600">
              <a:buAutoNum type="arabicPeriod"/>
            </a:pPr>
            <a:r>
              <a:rPr lang="en-GB" dirty="0"/>
              <a:t>Key resources. Apply the 1-Hour Leadership Program – Stakeholder Leadership Delivered</a:t>
            </a:r>
          </a:p>
          <a:p>
            <a:pPr marL="228600" indent="-228600">
              <a:buAutoNum type="arabicPeriod"/>
            </a:pPr>
            <a:r>
              <a:rPr lang="en-GB" dirty="0"/>
              <a:t>Key activities. Turning the goal of building strategic partnerships into the business case: optimizing TCO rapidly </a:t>
            </a:r>
          </a:p>
          <a:p>
            <a:pPr marL="228600" indent="-228600">
              <a:buAutoNum type="arabicPeriod"/>
            </a:pPr>
            <a:r>
              <a:rPr lang="en-GB" dirty="0"/>
              <a:t>Key partners. </a:t>
            </a:r>
            <a:r>
              <a:rPr lang="en-GB" dirty="0" err="1"/>
              <a:t>RapidKnowHow</a:t>
            </a:r>
            <a:r>
              <a:rPr lang="en-GB" dirty="0"/>
              <a:t> provides the 1-Hour Program Stakeholder Leadership Delivered  </a:t>
            </a:r>
          </a:p>
          <a:p>
            <a:pPr marL="228600" indent="-228600">
              <a:buAutoNum type="arabicPeriod"/>
            </a:pPr>
            <a:r>
              <a:rPr lang="en-GB" dirty="0"/>
              <a:t>Costs/Investments. Program Development Investments for learning and implementing the stakeholder leadership program rapidly</a:t>
            </a:r>
          </a:p>
          <a:p>
            <a:pPr marL="228600" indent="-228600">
              <a:buAutoNum type="arabicPeriod"/>
            </a:pPr>
            <a:endParaRPr lang="en-GB" dirty="0"/>
          </a:p>
          <a:p>
            <a:r>
              <a:rPr lang="en-GB" dirty="0"/>
              <a:t>Make your best key account managers establish the stakeholder leadership program team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thrivingstakeholderleadershlp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4</a:t>
            </a:fld>
            <a:endParaRPr lang="en-GB"/>
          </a:p>
        </p:txBody>
      </p:sp>
    </p:spTree>
    <p:extLst>
      <p:ext uri="{BB962C8B-B14F-4D97-AF65-F5344CB8AC3E}">
        <p14:creationId xmlns:p14="http://schemas.microsoft.com/office/powerpoint/2010/main" val="2285216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Executing Your RAPID CONNECT Leadership Program makes you the global problem solving leader rapidly.</a:t>
            </a:r>
          </a:p>
          <a:p>
            <a:endParaRPr lang="en-GB" dirty="0"/>
          </a:p>
          <a:p>
            <a:r>
              <a:rPr lang="en-GB" dirty="0"/>
              <a:t>That’s why </a:t>
            </a:r>
            <a:r>
              <a:rPr lang="en-GB" dirty="0" err="1"/>
              <a:t>RapidKnowHow</a:t>
            </a:r>
            <a:r>
              <a:rPr lang="en-GB" dirty="0"/>
              <a:t> created the 1-Hour RAPID CONNECT Leadership Program to help you succeed</a:t>
            </a:r>
          </a:p>
          <a:p>
            <a:pPr marL="228600" indent="-228600">
              <a:buAutoNum type="arabicPeriod"/>
            </a:pPr>
            <a:r>
              <a:rPr lang="en-GB" dirty="0"/>
              <a:t>Define your target customers segment. Choose your most innovative value leaders from your key stakeholders  </a:t>
            </a:r>
          </a:p>
          <a:p>
            <a:pPr marL="228600" indent="-228600">
              <a:buAutoNum type="arabicPeriod"/>
            </a:pPr>
            <a:r>
              <a:rPr lang="en-GB" dirty="0"/>
              <a:t>Define your core brand message. Solving urgent business problems on demand with RAPID CONNECT</a:t>
            </a:r>
          </a:p>
          <a:p>
            <a:pPr marL="228600" indent="-228600">
              <a:buAutoNum type="arabicPeriod"/>
            </a:pPr>
            <a:r>
              <a:rPr lang="en-GB" dirty="0"/>
              <a:t>Deliver your value. RAPID CONNECT provides connection via mobile phone between value leaders with urgent business problems to solve and application engineers from around the world who are eager to solve challenging problems on demand</a:t>
            </a:r>
          </a:p>
          <a:p>
            <a:pPr marL="228600" indent="-228600">
              <a:buAutoNum type="arabicPeriod"/>
            </a:pPr>
            <a:r>
              <a:rPr lang="en-GB" dirty="0"/>
              <a:t>Nurture personal relationship. The application engineer offers help in solving customer’s problem on demand </a:t>
            </a:r>
          </a:p>
          <a:p>
            <a:pPr marL="228600" indent="-228600">
              <a:buAutoNum type="arabicPeriod"/>
            </a:pPr>
            <a:r>
              <a:rPr lang="en-GB" dirty="0"/>
              <a:t>Generating Revenue. Generate revenue from subscription fees for the RAPID CONNECT program</a:t>
            </a:r>
          </a:p>
          <a:p>
            <a:pPr marL="228600" indent="-228600">
              <a:buAutoNum type="arabicPeriod"/>
            </a:pPr>
            <a:r>
              <a:rPr lang="en-GB" dirty="0"/>
              <a:t>Key resources. Apply the 1-Hour Leadership Program – RAPID CONNECT Leadership Delivered</a:t>
            </a:r>
          </a:p>
          <a:p>
            <a:pPr marL="228600" indent="-228600">
              <a:buAutoNum type="arabicPeriod"/>
            </a:pPr>
            <a:r>
              <a:rPr lang="en-GB" dirty="0"/>
              <a:t>Key activities. Building and Managing the RAPID CONNECT program </a:t>
            </a:r>
          </a:p>
          <a:p>
            <a:pPr marL="228600" indent="-228600">
              <a:buAutoNum type="arabicPeriod"/>
            </a:pPr>
            <a:r>
              <a:rPr lang="en-GB" dirty="0"/>
              <a:t>Key partners. </a:t>
            </a:r>
            <a:r>
              <a:rPr lang="en-GB" dirty="0" err="1"/>
              <a:t>RapidKnowHow</a:t>
            </a:r>
            <a:r>
              <a:rPr lang="en-GB" dirty="0"/>
              <a:t> provides the 1-Hour Program RAPID CONNECT Leadership Delivered  </a:t>
            </a:r>
          </a:p>
          <a:p>
            <a:pPr marL="228600" indent="-228600">
              <a:buAutoNum type="arabicPeriod"/>
            </a:pPr>
            <a:r>
              <a:rPr lang="en-GB" dirty="0"/>
              <a:t>Costs/Investments. Program Development Investments for learning and implementing the RAPID CONNECT Leadership Program rapidly</a:t>
            </a:r>
          </a:p>
          <a:p>
            <a:pPr marL="228600" indent="-228600">
              <a:buAutoNum type="arabicPeriod"/>
            </a:pPr>
            <a:endParaRPr lang="en-GB" dirty="0"/>
          </a:p>
          <a:p>
            <a:r>
              <a:rPr lang="en-GB" dirty="0"/>
              <a:t>Make your best application managers establish the RAPID CONNECT leadership program team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thrivingproblemsolvingleadershlp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5</a:t>
            </a:fld>
            <a:endParaRPr lang="en-GB"/>
          </a:p>
        </p:txBody>
      </p:sp>
    </p:spTree>
    <p:extLst>
      <p:ext uri="{BB962C8B-B14F-4D97-AF65-F5344CB8AC3E}">
        <p14:creationId xmlns:p14="http://schemas.microsoft.com/office/powerpoint/2010/main" val="2248982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Executing Your Digital Product Selling Leadership Program makes you generate passive income from digital products rapidly.</a:t>
            </a:r>
          </a:p>
          <a:p>
            <a:endParaRPr lang="en-GB" dirty="0"/>
          </a:p>
          <a:p>
            <a:r>
              <a:rPr lang="en-GB" dirty="0"/>
              <a:t>That’s why </a:t>
            </a:r>
            <a:r>
              <a:rPr lang="en-GB" dirty="0" err="1"/>
              <a:t>RapidKnowHow</a:t>
            </a:r>
            <a:r>
              <a:rPr lang="en-GB" dirty="0"/>
              <a:t> created the 1-Hour Digital Product Selling Leadership Program to help you succeed</a:t>
            </a:r>
          </a:p>
          <a:p>
            <a:pPr marL="228600" indent="-228600">
              <a:buAutoNum type="arabicPeriod"/>
            </a:pPr>
            <a:r>
              <a:rPr lang="en-GB" dirty="0"/>
              <a:t>Define your target customers segment. Choose your most innovative digital leaders from your key stakeholders  </a:t>
            </a:r>
          </a:p>
          <a:p>
            <a:pPr marL="228600" indent="-228600">
              <a:buAutoNum type="arabicPeriod"/>
            </a:pPr>
            <a:r>
              <a:rPr lang="en-GB" dirty="0"/>
              <a:t>Define your core brand message. Get Digital Assets That Save Costs, Time and Avoid Hassles</a:t>
            </a:r>
          </a:p>
          <a:p>
            <a:pPr marL="228600" indent="-228600">
              <a:buAutoNum type="arabicPeriod"/>
            </a:pPr>
            <a:r>
              <a:rPr lang="en-GB" dirty="0"/>
              <a:t>Deliver your value. Build own digital shop on your website and offer digital products for sale – customers access your products after payment.</a:t>
            </a:r>
          </a:p>
          <a:p>
            <a:pPr marL="228600" indent="-228600">
              <a:buAutoNum type="arabicPeriod"/>
            </a:pPr>
            <a:r>
              <a:rPr lang="en-GB" dirty="0"/>
              <a:t>Nurture personal relationship. Establish automatic Order Fulfilment</a:t>
            </a:r>
          </a:p>
          <a:p>
            <a:pPr marL="228600" indent="-228600">
              <a:buAutoNum type="arabicPeriod"/>
            </a:pPr>
            <a:r>
              <a:rPr lang="en-GB" dirty="0"/>
              <a:t>Generating Revenue. Generate revenue from digital product sales</a:t>
            </a:r>
          </a:p>
          <a:p>
            <a:pPr marL="228600" indent="-228600">
              <a:buAutoNum type="arabicPeriod"/>
            </a:pPr>
            <a:r>
              <a:rPr lang="en-GB" dirty="0"/>
              <a:t>Key resources. Apply the 1-Hour Leadership Program – Digital Product Selling Leadership Delivered</a:t>
            </a:r>
          </a:p>
          <a:p>
            <a:pPr marL="228600" indent="-228600">
              <a:buAutoNum type="arabicPeriod"/>
            </a:pPr>
            <a:r>
              <a:rPr lang="en-GB" dirty="0"/>
              <a:t>Key activities. Building and Monetizing the Digital Product Selling Leadership program </a:t>
            </a:r>
          </a:p>
          <a:p>
            <a:pPr marL="228600" indent="-228600">
              <a:buAutoNum type="arabicPeriod"/>
            </a:pPr>
            <a:r>
              <a:rPr lang="en-GB" dirty="0"/>
              <a:t>Key partners. </a:t>
            </a:r>
            <a:r>
              <a:rPr lang="en-GB" dirty="0" err="1"/>
              <a:t>RapidKnowHow</a:t>
            </a:r>
            <a:r>
              <a:rPr lang="en-GB" dirty="0"/>
              <a:t> provides the 1-Hour Program Digital Product Selling Leadership Delivered  </a:t>
            </a:r>
          </a:p>
          <a:p>
            <a:pPr marL="228600" indent="-228600">
              <a:buAutoNum type="arabicPeriod"/>
            </a:pPr>
            <a:r>
              <a:rPr lang="en-GB" dirty="0"/>
              <a:t>Costs/Investments. Program Development Investments for learning and implementing the Digital Product Selling Delivered Leadership Program rapidly</a:t>
            </a:r>
          </a:p>
          <a:p>
            <a:pPr marL="228600" indent="-228600">
              <a:buAutoNum type="arabicPeriod"/>
            </a:pPr>
            <a:endParaRPr lang="en-GB" dirty="0"/>
          </a:p>
          <a:p>
            <a:r>
              <a:rPr lang="en-GB" dirty="0"/>
              <a:t>Make your best digital product manager  establishes the Digital Product Selling leadership program team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thrivingdigitalproductsellingleadershlp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6</a:t>
            </a:fld>
            <a:endParaRPr lang="en-GB"/>
          </a:p>
        </p:txBody>
      </p:sp>
    </p:spTree>
    <p:extLst>
      <p:ext uri="{BB962C8B-B14F-4D97-AF65-F5344CB8AC3E}">
        <p14:creationId xmlns:p14="http://schemas.microsoft.com/office/powerpoint/2010/main" val="2638136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Executing Your Cash Flow Cycle Optimization Leadership Program makes you generate optimized cash flow streams rapidly.</a:t>
            </a:r>
          </a:p>
          <a:p>
            <a:endParaRPr lang="en-GB" dirty="0"/>
          </a:p>
          <a:p>
            <a:r>
              <a:rPr lang="en-GB" dirty="0"/>
              <a:t>That’s why </a:t>
            </a:r>
            <a:r>
              <a:rPr lang="en-GB" dirty="0" err="1"/>
              <a:t>RapidKnowHow</a:t>
            </a:r>
            <a:r>
              <a:rPr lang="en-GB" dirty="0"/>
              <a:t> created the 1-Hour Cash-Flow Cycle Leadership Program to help you succeed</a:t>
            </a:r>
          </a:p>
          <a:p>
            <a:pPr marL="228600" indent="-228600">
              <a:buAutoNum type="arabicPeriod"/>
            </a:pPr>
            <a:r>
              <a:rPr lang="en-GB" dirty="0"/>
              <a:t>Define your target customers segment. Choose your business leaders with declining cash-flows  </a:t>
            </a:r>
          </a:p>
          <a:p>
            <a:pPr marL="228600" indent="-228600">
              <a:buAutoNum type="arabicPeriod"/>
            </a:pPr>
            <a:r>
              <a:rPr lang="en-GB" dirty="0"/>
              <a:t>Define your core brand message. Get Your Cash-Flow Cycle Optimized Rapidly</a:t>
            </a:r>
          </a:p>
          <a:p>
            <a:pPr marL="228600" indent="-228600">
              <a:buAutoNum type="arabicPeriod"/>
            </a:pPr>
            <a:r>
              <a:rPr lang="en-GB" dirty="0"/>
              <a:t>Deliver your value. Provide Consulting in Rapid Optimizing Your Cash-Flow Cycle.</a:t>
            </a:r>
          </a:p>
          <a:p>
            <a:pPr marL="228600" indent="-228600">
              <a:buAutoNum type="arabicPeriod"/>
            </a:pPr>
            <a:r>
              <a:rPr lang="en-GB" dirty="0"/>
              <a:t>Nurture personal relationship. Establish trusted business relationships by offering advisory and coaching to execute the program successfully</a:t>
            </a:r>
          </a:p>
          <a:p>
            <a:pPr marL="228600" indent="-228600">
              <a:buAutoNum type="arabicPeriod"/>
            </a:pPr>
            <a:r>
              <a:rPr lang="en-GB" dirty="0"/>
              <a:t>Generating Revenue. Generate revenue from consulting fees and advisory fees</a:t>
            </a:r>
          </a:p>
          <a:p>
            <a:pPr marL="228600" indent="-228600">
              <a:buAutoNum type="arabicPeriod"/>
            </a:pPr>
            <a:r>
              <a:rPr lang="en-GB" dirty="0"/>
              <a:t>Key resources. Apply the 1-Hour Leadership Program – Cash-Flow Cycle Leadership Delivered</a:t>
            </a:r>
          </a:p>
          <a:p>
            <a:pPr marL="228600" indent="-228600">
              <a:buAutoNum type="arabicPeriod"/>
            </a:pPr>
            <a:r>
              <a:rPr lang="en-GB" dirty="0"/>
              <a:t>Key activities. Coaching in Rapid Cash-Flow Cycle Optimizing </a:t>
            </a:r>
          </a:p>
          <a:p>
            <a:pPr marL="228600" indent="-228600">
              <a:buAutoNum type="arabicPeriod"/>
            </a:pPr>
            <a:r>
              <a:rPr lang="en-GB" dirty="0"/>
              <a:t>Key partners. </a:t>
            </a:r>
            <a:r>
              <a:rPr lang="en-GB" dirty="0" err="1"/>
              <a:t>RapidKnowHow</a:t>
            </a:r>
            <a:r>
              <a:rPr lang="en-GB" dirty="0"/>
              <a:t> provides the 1-Hour Cash-Flow Cycle Leadership Delivered  </a:t>
            </a:r>
          </a:p>
          <a:p>
            <a:pPr marL="228600" indent="-228600">
              <a:buAutoNum type="arabicPeriod"/>
            </a:pPr>
            <a:r>
              <a:rPr lang="en-GB" dirty="0"/>
              <a:t>Costs/Investments. Program Development Investments for learning and implementing the Cash-Flow Cycle Leadership Program rapidly</a:t>
            </a:r>
          </a:p>
          <a:p>
            <a:pPr marL="228600" indent="-228600">
              <a:buAutoNum type="arabicPeriod"/>
            </a:pPr>
            <a:endParaRPr lang="en-GB" dirty="0"/>
          </a:p>
          <a:p>
            <a:r>
              <a:rPr lang="en-GB" dirty="0"/>
              <a:t>Make your best controlling manager  establishes the CFC Leadership  Program rapidly. Good Luck!</a:t>
            </a:r>
          </a:p>
          <a:p>
            <a:endParaRPr lang="en-GB" dirty="0"/>
          </a:p>
          <a:p>
            <a:r>
              <a:rPr lang="en-GB" dirty="0" err="1"/>
              <a:t>RapidKnowHow</a:t>
            </a:r>
            <a:r>
              <a:rPr lang="en-GB" dirty="0"/>
              <a:t> – Making You Succeed</a:t>
            </a:r>
          </a:p>
          <a:p>
            <a:r>
              <a:rPr lang="en-GB" dirty="0"/>
              <a:t>www.rapidknowhow.com</a:t>
            </a:r>
          </a:p>
          <a:p>
            <a:r>
              <a:rPr lang="en-GB" dirty="0"/>
              <a:t>#</a:t>
            </a:r>
            <a:r>
              <a:rPr lang="en-GB" dirty="0" err="1"/>
              <a:t>rapidknowhow</a:t>
            </a:r>
            <a:r>
              <a:rPr lang="en-GB" dirty="0"/>
              <a:t> #</a:t>
            </a:r>
            <a:r>
              <a:rPr lang="en-GB" dirty="0" err="1"/>
              <a:t>thrivingcashflowcycleleadershlp</a:t>
            </a:r>
            <a:endParaRPr lang="en-GB" dirty="0"/>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7</a:t>
            </a:fld>
            <a:endParaRPr lang="en-GB"/>
          </a:p>
        </p:txBody>
      </p:sp>
    </p:spTree>
    <p:extLst>
      <p:ext uri="{BB962C8B-B14F-4D97-AF65-F5344CB8AC3E}">
        <p14:creationId xmlns:p14="http://schemas.microsoft.com/office/powerpoint/2010/main" val="3604771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To be successful in the digital age, business executives need to create and deliver business innovations rapidly.</a:t>
            </a:r>
          </a:p>
          <a:p>
            <a:r>
              <a:rPr lang="en-GB" dirty="0"/>
              <a:t>That’s why </a:t>
            </a:r>
            <a:r>
              <a:rPr lang="en-GB" dirty="0" err="1"/>
              <a:t>RapidKnowHow</a:t>
            </a:r>
            <a:r>
              <a:rPr lang="en-GB" dirty="0"/>
              <a:t> offers its Business Innovation Program 19 for companies who want to thrive digital leadership sustainably.</a:t>
            </a:r>
          </a:p>
          <a:p>
            <a:r>
              <a:rPr lang="en-GB" dirty="0" err="1"/>
              <a:t>RapidKnowHow</a:t>
            </a:r>
            <a:r>
              <a:rPr lang="en-GB" dirty="0"/>
              <a:t> – Business Innovation Delivered</a:t>
            </a:r>
          </a:p>
          <a:p>
            <a:r>
              <a:rPr lang="en-GB" dirty="0"/>
              <a:t>www.rapidknowhow.com</a:t>
            </a:r>
          </a:p>
          <a:p>
            <a:r>
              <a:rPr lang="en-GB" dirty="0"/>
              <a:t>#</a:t>
            </a:r>
            <a:r>
              <a:rPr lang="en-GB" dirty="0" err="1"/>
              <a:t>rapidknowhow</a:t>
            </a:r>
            <a:r>
              <a:rPr lang="en-GB" dirty="0"/>
              <a:t> #</a:t>
            </a:r>
            <a:r>
              <a:rPr lang="en-GB" dirty="0" err="1"/>
              <a:t>thrivingbusinessbloggingleadershlp</a:t>
            </a:r>
            <a:endParaRPr lang="en-GB" dirty="0"/>
          </a:p>
          <a:p>
            <a:pPr fontAlgn="base"/>
            <a:endParaRPr lang="en-GB" sz="1200" b="0" i="0" kern="1200" dirty="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5"/>
          </p:nvPr>
        </p:nvSpPr>
        <p:spPr/>
        <p:txBody>
          <a:bodyPr/>
          <a:lstStyle/>
          <a:p>
            <a:fld id="{FA262811-96A0-4772-85F7-98CFCF7C2F4A}" type="slidenum">
              <a:rPr lang="en-GB" smtClean="0"/>
              <a:t>8</a:t>
            </a:fld>
            <a:endParaRPr lang="en-GB"/>
          </a:p>
        </p:txBody>
      </p:sp>
    </p:spTree>
    <p:extLst>
      <p:ext uri="{BB962C8B-B14F-4D97-AF65-F5344CB8AC3E}">
        <p14:creationId xmlns:p14="http://schemas.microsoft.com/office/powerpoint/2010/main" val="211177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20DE4-44A8-43CE-BA89-6059C314073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GB"/>
          </a:p>
        </p:txBody>
      </p:sp>
      <p:sp>
        <p:nvSpPr>
          <p:cNvPr id="3" name="Untertitel 2">
            <a:extLst>
              <a:ext uri="{FF2B5EF4-FFF2-40B4-BE49-F238E27FC236}">
                <a16:creationId xmlns:a16="http://schemas.microsoft.com/office/drawing/2014/main" id="{EFC49CBF-3FF5-44F9-907C-604339730F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91C91C90-8F98-40DB-BBB8-A7A99CECBB81}"/>
              </a:ext>
            </a:extLst>
          </p:cNvPr>
          <p:cNvSpPr>
            <a:spLocks noGrp="1"/>
          </p:cNvSpPr>
          <p:nvPr>
            <p:ph type="dt" sz="half" idx="10"/>
          </p:nvPr>
        </p:nvSpPr>
        <p:spPr/>
        <p:txBody>
          <a:bodyPr/>
          <a:lstStyle/>
          <a:p>
            <a:fld id="{752311C8-7CA5-479B-9842-7A7E59D83746}" type="datetime1">
              <a:rPr lang="en-GB" smtClean="0"/>
              <a:t>15/10/2019</a:t>
            </a:fld>
            <a:endParaRPr lang="en-GB"/>
          </a:p>
        </p:txBody>
      </p:sp>
      <p:sp>
        <p:nvSpPr>
          <p:cNvPr id="5" name="Fußzeilenplatzhalter 4">
            <a:extLst>
              <a:ext uri="{FF2B5EF4-FFF2-40B4-BE49-F238E27FC236}">
                <a16:creationId xmlns:a16="http://schemas.microsoft.com/office/drawing/2014/main" id="{0C0529A9-C97B-42E7-BFD8-3C17C7784615}"/>
              </a:ext>
            </a:extLst>
          </p:cNvPr>
          <p:cNvSpPr>
            <a:spLocks noGrp="1"/>
          </p:cNvSpPr>
          <p:nvPr>
            <p:ph type="ftr" sz="quarter" idx="11"/>
          </p:nvPr>
        </p:nvSpPr>
        <p:spPr/>
        <p:txBody>
          <a:bodyPr/>
          <a:lstStyle/>
          <a:p>
            <a:r>
              <a:rPr lang="en-GB"/>
              <a:t>Turning Objective into Results Rapidly</a:t>
            </a:r>
          </a:p>
        </p:txBody>
      </p:sp>
      <p:sp>
        <p:nvSpPr>
          <p:cNvPr id="6" name="Foliennummernplatzhalter 5">
            <a:extLst>
              <a:ext uri="{FF2B5EF4-FFF2-40B4-BE49-F238E27FC236}">
                <a16:creationId xmlns:a16="http://schemas.microsoft.com/office/drawing/2014/main" id="{85B20C1D-6CD3-4F44-A1B3-5F052F143B7E}"/>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39999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584C-B94A-41C4-B1BA-6365192088E7}"/>
              </a:ext>
            </a:extLst>
          </p:cNvPr>
          <p:cNvSpPr>
            <a:spLocks noGrp="1"/>
          </p:cNvSpPr>
          <p:nvPr>
            <p:ph type="title"/>
          </p:nvPr>
        </p:nvSpPr>
        <p:spPr/>
        <p:txBody>
          <a:bodyPr/>
          <a:lstStyle/>
          <a:p>
            <a:r>
              <a:rPr lang="de-DE"/>
              <a:t>Mastertitelformat bearbeiten</a:t>
            </a:r>
            <a:endParaRPr lang="en-GB"/>
          </a:p>
        </p:txBody>
      </p:sp>
      <p:sp>
        <p:nvSpPr>
          <p:cNvPr id="3" name="Vertikaler Textplatzhalter 2">
            <a:extLst>
              <a:ext uri="{FF2B5EF4-FFF2-40B4-BE49-F238E27FC236}">
                <a16:creationId xmlns:a16="http://schemas.microsoft.com/office/drawing/2014/main" id="{EFEAFE2A-249A-4786-AA3E-B1BC9AD7A9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DEC4AAB5-23D6-427D-8582-B40B68D62542}"/>
              </a:ext>
            </a:extLst>
          </p:cNvPr>
          <p:cNvSpPr>
            <a:spLocks noGrp="1"/>
          </p:cNvSpPr>
          <p:nvPr>
            <p:ph type="dt" sz="half" idx="10"/>
          </p:nvPr>
        </p:nvSpPr>
        <p:spPr/>
        <p:txBody>
          <a:bodyPr/>
          <a:lstStyle/>
          <a:p>
            <a:fld id="{CA484487-B63C-40E9-84E7-2B5CA25CF61A}" type="datetime1">
              <a:rPr lang="en-GB" smtClean="0"/>
              <a:t>15/10/2019</a:t>
            </a:fld>
            <a:endParaRPr lang="en-GB"/>
          </a:p>
        </p:txBody>
      </p:sp>
      <p:sp>
        <p:nvSpPr>
          <p:cNvPr id="5" name="Fußzeilenplatzhalter 4">
            <a:extLst>
              <a:ext uri="{FF2B5EF4-FFF2-40B4-BE49-F238E27FC236}">
                <a16:creationId xmlns:a16="http://schemas.microsoft.com/office/drawing/2014/main" id="{76AB013C-089D-4001-95BA-51781C823131}"/>
              </a:ext>
            </a:extLst>
          </p:cNvPr>
          <p:cNvSpPr>
            <a:spLocks noGrp="1"/>
          </p:cNvSpPr>
          <p:nvPr>
            <p:ph type="ftr" sz="quarter" idx="11"/>
          </p:nvPr>
        </p:nvSpPr>
        <p:spPr/>
        <p:txBody>
          <a:bodyPr/>
          <a:lstStyle/>
          <a:p>
            <a:r>
              <a:rPr lang="en-GB"/>
              <a:t>Turning Objective into Results Rapidly</a:t>
            </a:r>
          </a:p>
        </p:txBody>
      </p:sp>
      <p:sp>
        <p:nvSpPr>
          <p:cNvPr id="6" name="Foliennummernplatzhalter 5">
            <a:extLst>
              <a:ext uri="{FF2B5EF4-FFF2-40B4-BE49-F238E27FC236}">
                <a16:creationId xmlns:a16="http://schemas.microsoft.com/office/drawing/2014/main" id="{0BE8EF53-64D6-483C-8BD3-3D60F12BE994}"/>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23306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ACC1FEC-7E9F-4070-8465-0B4C48C1AB1F}"/>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GB"/>
          </a:p>
        </p:txBody>
      </p:sp>
      <p:sp>
        <p:nvSpPr>
          <p:cNvPr id="3" name="Vertikaler Textplatzhalter 2">
            <a:extLst>
              <a:ext uri="{FF2B5EF4-FFF2-40B4-BE49-F238E27FC236}">
                <a16:creationId xmlns:a16="http://schemas.microsoft.com/office/drawing/2014/main" id="{E4CC812F-385D-4D0D-8B4A-8F7438A8873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13CCEB71-F44C-454D-BA6A-3A253822A163}"/>
              </a:ext>
            </a:extLst>
          </p:cNvPr>
          <p:cNvSpPr>
            <a:spLocks noGrp="1"/>
          </p:cNvSpPr>
          <p:nvPr>
            <p:ph type="dt" sz="half" idx="10"/>
          </p:nvPr>
        </p:nvSpPr>
        <p:spPr/>
        <p:txBody>
          <a:bodyPr/>
          <a:lstStyle/>
          <a:p>
            <a:fld id="{0CB71C62-CF18-4CE2-A01E-C2B13BAE7FCA}" type="datetime1">
              <a:rPr lang="en-GB" smtClean="0"/>
              <a:t>15/10/2019</a:t>
            </a:fld>
            <a:endParaRPr lang="en-GB"/>
          </a:p>
        </p:txBody>
      </p:sp>
      <p:sp>
        <p:nvSpPr>
          <p:cNvPr id="5" name="Fußzeilenplatzhalter 4">
            <a:extLst>
              <a:ext uri="{FF2B5EF4-FFF2-40B4-BE49-F238E27FC236}">
                <a16:creationId xmlns:a16="http://schemas.microsoft.com/office/drawing/2014/main" id="{3E68234C-2063-45C8-91F7-4916C6A8E173}"/>
              </a:ext>
            </a:extLst>
          </p:cNvPr>
          <p:cNvSpPr>
            <a:spLocks noGrp="1"/>
          </p:cNvSpPr>
          <p:nvPr>
            <p:ph type="ftr" sz="quarter" idx="11"/>
          </p:nvPr>
        </p:nvSpPr>
        <p:spPr/>
        <p:txBody>
          <a:bodyPr/>
          <a:lstStyle/>
          <a:p>
            <a:r>
              <a:rPr lang="en-GB"/>
              <a:t>Turning Objective into Results Rapidly</a:t>
            </a:r>
          </a:p>
        </p:txBody>
      </p:sp>
      <p:sp>
        <p:nvSpPr>
          <p:cNvPr id="6" name="Foliennummernplatzhalter 5">
            <a:extLst>
              <a:ext uri="{FF2B5EF4-FFF2-40B4-BE49-F238E27FC236}">
                <a16:creationId xmlns:a16="http://schemas.microsoft.com/office/drawing/2014/main" id="{D6B66377-2A4B-46C6-B914-517CBC411042}"/>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9458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95D707-8A1A-437D-9B34-402690E4FD7F}"/>
              </a:ext>
            </a:extLst>
          </p:cNvPr>
          <p:cNvSpPr>
            <a:spLocks noGrp="1"/>
          </p:cNvSpPr>
          <p:nvPr>
            <p:ph type="title"/>
          </p:nvPr>
        </p:nvSpPr>
        <p:spPr/>
        <p:txBody>
          <a:bodyPr/>
          <a:lstStyle/>
          <a:p>
            <a:r>
              <a:rPr lang="de-DE" dirty="0"/>
              <a:t>Mastertitelformat bearbeiten</a:t>
            </a:r>
            <a:endParaRPr lang="en-GB" dirty="0"/>
          </a:p>
        </p:txBody>
      </p:sp>
      <p:sp>
        <p:nvSpPr>
          <p:cNvPr id="3" name="Inhaltsplatzhalter 2">
            <a:extLst>
              <a:ext uri="{FF2B5EF4-FFF2-40B4-BE49-F238E27FC236}">
                <a16:creationId xmlns:a16="http://schemas.microsoft.com/office/drawing/2014/main" id="{7E224736-8BB8-4C48-B806-59BE1A1C478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3C59B148-BBCA-4B63-BD24-DF98ED8607E1}"/>
              </a:ext>
            </a:extLst>
          </p:cNvPr>
          <p:cNvSpPr>
            <a:spLocks noGrp="1"/>
          </p:cNvSpPr>
          <p:nvPr>
            <p:ph type="dt" sz="half" idx="10"/>
          </p:nvPr>
        </p:nvSpPr>
        <p:spPr/>
        <p:txBody>
          <a:bodyPr/>
          <a:lstStyle/>
          <a:p>
            <a:fld id="{9B69A796-30EA-47D1-8226-05D6F0D8DD68}" type="datetime1">
              <a:rPr lang="en-GB" smtClean="0"/>
              <a:t>15/10/2019</a:t>
            </a:fld>
            <a:endParaRPr lang="en-GB"/>
          </a:p>
        </p:txBody>
      </p:sp>
      <p:sp>
        <p:nvSpPr>
          <p:cNvPr id="5" name="Fußzeilenplatzhalter 4">
            <a:extLst>
              <a:ext uri="{FF2B5EF4-FFF2-40B4-BE49-F238E27FC236}">
                <a16:creationId xmlns:a16="http://schemas.microsoft.com/office/drawing/2014/main" id="{D619B408-3A14-4D63-90E2-3CE640FD101E}"/>
              </a:ext>
            </a:extLst>
          </p:cNvPr>
          <p:cNvSpPr>
            <a:spLocks noGrp="1"/>
          </p:cNvSpPr>
          <p:nvPr>
            <p:ph type="ftr" sz="quarter" idx="11"/>
          </p:nvPr>
        </p:nvSpPr>
        <p:spPr/>
        <p:txBody>
          <a:bodyPr/>
          <a:lstStyle>
            <a:lvl1pPr>
              <a:defRPr sz="1400" b="1">
                <a:solidFill>
                  <a:schemeClr val="tx1"/>
                </a:solidFill>
                <a:latin typeface="Permanent Marker" panose="02000000000000000000" pitchFamily="2" charset="0"/>
                <a:ea typeface="Permanent Marker" panose="02000000000000000000" pitchFamily="2" charset="0"/>
              </a:defRPr>
            </a:lvl1pPr>
          </a:lstStyle>
          <a:p>
            <a:r>
              <a:rPr lang="en-GB"/>
              <a:t>Turning Objective into Results Rapidly</a:t>
            </a:r>
            <a:endParaRPr lang="en-GB" dirty="0"/>
          </a:p>
        </p:txBody>
      </p:sp>
      <p:sp>
        <p:nvSpPr>
          <p:cNvPr id="6" name="Foliennummernplatzhalter 5">
            <a:extLst>
              <a:ext uri="{FF2B5EF4-FFF2-40B4-BE49-F238E27FC236}">
                <a16:creationId xmlns:a16="http://schemas.microsoft.com/office/drawing/2014/main" id="{45063004-EFB2-4BCB-B51F-A3AEEACFECD3}"/>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84194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584EC-6402-4EF1-9537-2DC75B9176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GB"/>
          </a:p>
        </p:txBody>
      </p:sp>
      <p:sp>
        <p:nvSpPr>
          <p:cNvPr id="3" name="Textplatzhalter 2">
            <a:extLst>
              <a:ext uri="{FF2B5EF4-FFF2-40B4-BE49-F238E27FC236}">
                <a16:creationId xmlns:a16="http://schemas.microsoft.com/office/drawing/2014/main" id="{80BF0DE8-3367-476C-9248-F9FAE713F4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5299749-16BD-49A0-B6F3-8EE24C73DDCE}"/>
              </a:ext>
            </a:extLst>
          </p:cNvPr>
          <p:cNvSpPr>
            <a:spLocks noGrp="1"/>
          </p:cNvSpPr>
          <p:nvPr>
            <p:ph type="dt" sz="half" idx="10"/>
          </p:nvPr>
        </p:nvSpPr>
        <p:spPr/>
        <p:txBody>
          <a:bodyPr/>
          <a:lstStyle/>
          <a:p>
            <a:fld id="{44ED26FE-1AB0-4178-B27A-C56CC9BF85D8}" type="datetime1">
              <a:rPr lang="en-GB" smtClean="0"/>
              <a:t>15/10/2019</a:t>
            </a:fld>
            <a:endParaRPr lang="en-GB"/>
          </a:p>
        </p:txBody>
      </p:sp>
      <p:sp>
        <p:nvSpPr>
          <p:cNvPr id="5" name="Fußzeilenplatzhalter 4">
            <a:extLst>
              <a:ext uri="{FF2B5EF4-FFF2-40B4-BE49-F238E27FC236}">
                <a16:creationId xmlns:a16="http://schemas.microsoft.com/office/drawing/2014/main" id="{9D7F9F98-208E-45EC-8350-5729CC6F61AD}"/>
              </a:ext>
            </a:extLst>
          </p:cNvPr>
          <p:cNvSpPr>
            <a:spLocks noGrp="1"/>
          </p:cNvSpPr>
          <p:nvPr>
            <p:ph type="ftr" sz="quarter" idx="11"/>
          </p:nvPr>
        </p:nvSpPr>
        <p:spPr/>
        <p:txBody>
          <a:bodyPr/>
          <a:lstStyle/>
          <a:p>
            <a:r>
              <a:rPr lang="en-GB"/>
              <a:t>Turning Objective into Results Rapidly</a:t>
            </a:r>
          </a:p>
        </p:txBody>
      </p:sp>
      <p:sp>
        <p:nvSpPr>
          <p:cNvPr id="6" name="Foliennummernplatzhalter 5">
            <a:extLst>
              <a:ext uri="{FF2B5EF4-FFF2-40B4-BE49-F238E27FC236}">
                <a16:creationId xmlns:a16="http://schemas.microsoft.com/office/drawing/2014/main" id="{9ABF738D-C139-460B-976B-59DDC893E18D}"/>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360077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063C3-1D0F-451D-AB47-FE64E6983315}"/>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799612D4-4407-4C84-AD71-70A3F16D735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67CD8180-FD7B-4B61-8B0E-A021289B5D5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id="{B40EB102-ECDC-4091-9132-630D796DB1E6}"/>
              </a:ext>
            </a:extLst>
          </p:cNvPr>
          <p:cNvSpPr>
            <a:spLocks noGrp="1"/>
          </p:cNvSpPr>
          <p:nvPr>
            <p:ph type="dt" sz="half" idx="10"/>
          </p:nvPr>
        </p:nvSpPr>
        <p:spPr/>
        <p:txBody>
          <a:bodyPr/>
          <a:lstStyle/>
          <a:p>
            <a:fld id="{6C5649BD-8D63-4BB2-BCFB-A9049EF2E5F4}" type="datetime1">
              <a:rPr lang="en-GB" smtClean="0"/>
              <a:t>15/10/2019</a:t>
            </a:fld>
            <a:endParaRPr lang="en-GB"/>
          </a:p>
        </p:txBody>
      </p:sp>
      <p:sp>
        <p:nvSpPr>
          <p:cNvPr id="6" name="Fußzeilenplatzhalter 5">
            <a:extLst>
              <a:ext uri="{FF2B5EF4-FFF2-40B4-BE49-F238E27FC236}">
                <a16:creationId xmlns:a16="http://schemas.microsoft.com/office/drawing/2014/main" id="{EA356191-43D0-44D8-BA03-B7858FA4B29D}"/>
              </a:ext>
            </a:extLst>
          </p:cNvPr>
          <p:cNvSpPr>
            <a:spLocks noGrp="1"/>
          </p:cNvSpPr>
          <p:nvPr>
            <p:ph type="ftr" sz="quarter" idx="11"/>
          </p:nvPr>
        </p:nvSpPr>
        <p:spPr/>
        <p:txBody>
          <a:bodyPr/>
          <a:lstStyle/>
          <a:p>
            <a:r>
              <a:rPr lang="en-GB"/>
              <a:t>Turning Objective into Results Rapidly</a:t>
            </a:r>
          </a:p>
        </p:txBody>
      </p:sp>
      <p:sp>
        <p:nvSpPr>
          <p:cNvPr id="7" name="Foliennummernplatzhalter 6">
            <a:extLst>
              <a:ext uri="{FF2B5EF4-FFF2-40B4-BE49-F238E27FC236}">
                <a16:creationId xmlns:a16="http://schemas.microsoft.com/office/drawing/2014/main" id="{1C7F3454-ABCF-4D59-A690-02A893AFAA39}"/>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146521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DDB66-BE6C-4739-A36A-0B7A1655B6C8}"/>
              </a:ext>
            </a:extLst>
          </p:cNvPr>
          <p:cNvSpPr>
            <a:spLocks noGrp="1"/>
          </p:cNvSpPr>
          <p:nvPr>
            <p:ph type="title"/>
          </p:nvPr>
        </p:nvSpPr>
        <p:spPr>
          <a:xfrm>
            <a:off x="839788" y="365125"/>
            <a:ext cx="10515600" cy="1325563"/>
          </a:xfrm>
        </p:spPr>
        <p:txBody>
          <a:bodyPr/>
          <a:lstStyle/>
          <a:p>
            <a:r>
              <a:rPr lang="de-DE"/>
              <a:t>Mastertitelformat bearbeiten</a:t>
            </a:r>
            <a:endParaRPr lang="en-GB"/>
          </a:p>
        </p:txBody>
      </p:sp>
      <p:sp>
        <p:nvSpPr>
          <p:cNvPr id="3" name="Textplatzhalter 2">
            <a:extLst>
              <a:ext uri="{FF2B5EF4-FFF2-40B4-BE49-F238E27FC236}">
                <a16:creationId xmlns:a16="http://schemas.microsoft.com/office/drawing/2014/main" id="{050F766B-A363-4EDE-98B9-55556FE108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D271307-475C-4718-A298-C061BFB92D6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id="{F96F0DF7-9FB4-402D-A979-FA3CC0E65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BF6ED52-A707-4649-9A4E-092563589E9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id="{0A110FB3-5547-4E2C-B5CD-902B7678D2FE}"/>
              </a:ext>
            </a:extLst>
          </p:cNvPr>
          <p:cNvSpPr>
            <a:spLocks noGrp="1"/>
          </p:cNvSpPr>
          <p:nvPr>
            <p:ph type="dt" sz="half" idx="10"/>
          </p:nvPr>
        </p:nvSpPr>
        <p:spPr/>
        <p:txBody>
          <a:bodyPr/>
          <a:lstStyle/>
          <a:p>
            <a:fld id="{40AC3285-E1D6-49C7-BC22-067F0AAC8F75}" type="datetime1">
              <a:rPr lang="en-GB" smtClean="0"/>
              <a:t>15/10/2019</a:t>
            </a:fld>
            <a:endParaRPr lang="en-GB"/>
          </a:p>
        </p:txBody>
      </p:sp>
      <p:sp>
        <p:nvSpPr>
          <p:cNvPr id="8" name="Fußzeilenplatzhalter 7">
            <a:extLst>
              <a:ext uri="{FF2B5EF4-FFF2-40B4-BE49-F238E27FC236}">
                <a16:creationId xmlns:a16="http://schemas.microsoft.com/office/drawing/2014/main" id="{E03D6298-C6BF-4D07-B9F0-DC297918CA61}"/>
              </a:ext>
            </a:extLst>
          </p:cNvPr>
          <p:cNvSpPr>
            <a:spLocks noGrp="1"/>
          </p:cNvSpPr>
          <p:nvPr>
            <p:ph type="ftr" sz="quarter" idx="11"/>
          </p:nvPr>
        </p:nvSpPr>
        <p:spPr/>
        <p:txBody>
          <a:bodyPr/>
          <a:lstStyle/>
          <a:p>
            <a:r>
              <a:rPr lang="en-GB"/>
              <a:t>Turning Objective into Results Rapidly</a:t>
            </a:r>
          </a:p>
        </p:txBody>
      </p:sp>
      <p:sp>
        <p:nvSpPr>
          <p:cNvPr id="9" name="Foliennummernplatzhalter 8">
            <a:extLst>
              <a:ext uri="{FF2B5EF4-FFF2-40B4-BE49-F238E27FC236}">
                <a16:creationId xmlns:a16="http://schemas.microsoft.com/office/drawing/2014/main" id="{F195878C-FFEE-4E85-A858-1F809536C597}"/>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84383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9EA9D-FEC4-4402-B961-D4B98912286D}"/>
              </a:ext>
            </a:extLst>
          </p:cNvPr>
          <p:cNvSpPr>
            <a:spLocks noGrp="1"/>
          </p:cNvSpPr>
          <p:nvPr>
            <p:ph type="title"/>
          </p:nvPr>
        </p:nvSpPr>
        <p:spPr/>
        <p:txBody>
          <a:bodyPr/>
          <a:lstStyle/>
          <a:p>
            <a:r>
              <a:rPr lang="de-DE"/>
              <a:t>Mastertitelformat bearbeiten</a:t>
            </a:r>
            <a:endParaRPr lang="en-GB"/>
          </a:p>
        </p:txBody>
      </p:sp>
      <p:sp>
        <p:nvSpPr>
          <p:cNvPr id="3" name="Datumsplatzhalter 2">
            <a:extLst>
              <a:ext uri="{FF2B5EF4-FFF2-40B4-BE49-F238E27FC236}">
                <a16:creationId xmlns:a16="http://schemas.microsoft.com/office/drawing/2014/main" id="{64DEFBF2-8131-4A88-8443-DFBA406047CE}"/>
              </a:ext>
            </a:extLst>
          </p:cNvPr>
          <p:cNvSpPr>
            <a:spLocks noGrp="1"/>
          </p:cNvSpPr>
          <p:nvPr>
            <p:ph type="dt" sz="half" idx="10"/>
          </p:nvPr>
        </p:nvSpPr>
        <p:spPr/>
        <p:txBody>
          <a:bodyPr/>
          <a:lstStyle/>
          <a:p>
            <a:fld id="{BC92A72A-C566-49D8-BEB3-66E42D029674}" type="datetime1">
              <a:rPr lang="en-GB" smtClean="0"/>
              <a:t>15/10/2019</a:t>
            </a:fld>
            <a:endParaRPr lang="en-GB"/>
          </a:p>
        </p:txBody>
      </p:sp>
      <p:sp>
        <p:nvSpPr>
          <p:cNvPr id="4" name="Fußzeilenplatzhalter 3">
            <a:extLst>
              <a:ext uri="{FF2B5EF4-FFF2-40B4-BE49-F238E27FC236}">
                <a16:creationId xmlns:a16="http://schemas.microsoft.com/office/drawing/2014/main" id="{D190A025-C4D1-427E-A38E-1B122F4A00B2}"/>
              </a:ext>
            </a:extLst>
          </p:cNvPr>
          <p:cNvSpPr>
            <a:spLocks noGrp="1"/>
          </p:cNvSpPr>
          <p:nvPr>
            <p:ph type="ftr" sz="quarter" idx="11"/>
          </p:nvPr>
        </p:nvSpPr>
        <p:spPr/>
        <p:txBody>
          <a:bodyPr/>
          <a:lstStyle/>
          <a:p>
            <a:r>
              <a:rPr lang="en-GB"/>
              <a:t>Turning Objective into Results Rapidly</a:t>
            </a:r>
          </a:p>
        </p:txBody>
      </p:sp>
      <p:sp>
        <p:nvSpPr>
          <p:cNvPr id="5" name="Foliennummernplatzhalter 4">
            <a:extLst>
              <a:ext uri="{FF2B5EF4-FFF2-40B4-BE49-F238E27FC236}">
                <a16:creationId xmlns:a16="http://schemas.microsoft.com/office/drawing/2014/main" id="{E46C52C5-2399-4B7C-998B-4382757574A8}"/>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35536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65F676-B5F8-4BC4-B03E-1E09B08D2A9B}"/>
              </a:ext>
            </a:extLst>
          </p:cNvPr>
          <p:cNvSpPr>
            <a:spLocks noGrp="1"/>
          </p:cNvSpPr>
          <p:nvPr>
            <p:ph type="dt" sz="half" idx="10"/>
          </p:nvPr>
        </p:nvSpPr>
        <p:spPr/>
        <p:txBody>
          <a:bodyPr/>
          <a:lstStyle/>
          <a:p>
            <a:fld id="{1364219E-3D0A-4AF4-B331-10A663DFFFFC}" type="datetime1">
              <a:rPr lang="en-GB" smtClean="0"/>
              <a:t>15/10/2019</a:t>
            </a:fld>
            <a:endParaRPr lang="en-GB"/>
          </a:p>
        </p:txBody>
      </p:sp>
      <p:sp>
        <p:nvSpPr>
          <p:cNvPr id="3" name="Fußzeilenplatzhalter 2">
            <a:extLst>
              <a:ext uri="{FF2B5EF4-FFF2-40B4-BE49-F238E27FC236}">
                <a16:creationId xmlns:a16="http://schemas.microsoft.com/office/drawing/2014/main" id="{C77C6C16-FE8D-40E2-BCFD-339FA9C182BD}"/>
              </a:ext>
            </a:extLst>
          </p:cNvPr>
          <p:cNvSpPr>
            <a:spLocks noGrp="1"/>
          </p:cNvSpPr>
          <p:nvPr>
            <p:ph type="ftr" sz="quarter" idx="11"/>
          </p:nvPr>
        </p:nvSpPr>
        <p:spPr/>
        <p:txBody>
          <a:bodyPr/>
          <a:lstStyle/>
          <a:p>
            <a:r>
              <a:rPr lang="en-GB"/>
              <a:t>Turning Objective into Results Rapidly</a:t>
            </a:r>
          </a:p>
        </p:txBody>
      </p:sp>
      <p:sp>
        <p:nvSpPr>
          <p:cNvPr id="4" name="Foliennummernplatzhalter 3">
            <a:extLst>
              <a:ext uri="{FF2B5EF4-FFF2-40B4-BE49-F238E27FC236}">
                <a16:creationId xmlns:a16="http://schemas.microsoft.com/office/drawing/2014/main" id="{D05A2D43-B280-4EA8-9D09-D15AC3C15732}"/>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275629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5BB310-D0F8-4A46-BD83-E7A11DBE62F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Inhaltsplatzhalter 2">
            <a:extLst>
              <a:ext uri="{FF2B5EF4-FFF2-40B4-BE49-F238E27FC236}">
                <a16:creationId xmlns:a16="http://schemas.microsoft.com/office/drawing/2014/main" id="{8B85AD99-0C7F-409A-807A-CF314C467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id="{B2EF3035-AFD8-422A-A944-6495717CD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D07FA0-1B29-48A8-A3CF-A2C01E5A10AF}"/>
              </a:ext>
            </a:extLst>
          </p:cNvPr>
          <p:cNvSpPr>
            <a:spLocks noGrp="1"/>
          </p:cNvSpPr>
          <p:nvPr>
            <p:ph type="dt" sz="half" idx="10"/>
          </p:nvPr>
        </p:nvSpPr>
        <p:spPr/>
        <p:txBody>
          <a:bodyPr/>
          <a:lstStyle/>
          <a:p>
            <a:fld id="{7BDC9200-E361-4CA1-AA73-4DD14161E4F0}" type="datetime1">
              <a:rPr lang="en-GB" smtClean="0"/>
              <a:t>15/10/2019</a:t>
            </a:fld>
            <a:endParaRPr lang="en-GB"/>
          </a:p>
        </p:txBody>
      </p:sp>
      <p:sp>
        <p:nvSpPr>
          <p:cNvPr id="6" name="Fußzeilenplatzhalter 5">
            <a:extLst>
              <a:ext uri="{FF2B5EF4-FFF2-40B4-BE49-F238E27FC236}">
                <a16:creationId xmlns:a16="http://schemas.microsoft.com/office/drawing/2014/main" id="{4CFC4528-0AB0-4F18-B8B5-552053C19BD8}"/>
              </a:ext>
            </a:extLst>
          </p:cNvPr>
          <p:cNvSpPr>
            <a:spLocks noGrp="1"/>
          </p:cNvSpPr>
          <p:nvPr>
            <p:ph type="ftr" sz="quarter" idx="11"/>
          </p:nvPr>
        </p:nvSpPr>
        <p:spPr/>
        <p:txBody>
          <a:bodyPr/>
          <a:lstStyle/>
          <a:p>
            <a:r>
              <a:rPr lang="en-GB"/>
              <a:t>Turning Objective into Results Rapidly</a:t>
            </a:r>
          </a:p>
        </p:txBody>
      </p:sp>
      <p:sp>
        <p:nvSpPr>
          <p:cNvPr id="7" name="Foliennummernplatzhalter 6">
            <a:extLst>
              <a:ext uri="{FF2B5EF4-FFF2-40B4-BE49-F238E27FC236}">
                <a16:creationId xmlns:a16="http://schemas.microsoft.com/office/drawing/2014/main" id="{F7D52CA2-16C4-42D9-9B2A-CE78A734DDAA}"/>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293143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75E71-B390-44DC-978E-8E1434F28C5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Bildplatzhalter 2">
            <a:extLst>
              <a:ext uri="{FF2B5EF4-FFF2-40B4-BE49-F238E27FC236}">
                <a16:creationId xmlns:a16="http://schemas.microsoft.com/office/drawing/2014/main" id="{F27030CF-ECBB-4E92-9CFE-44ECDBC3C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id="{91EEB478-35F3-414D-BB2C-BB7BB89E95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11A6F22-8CFC-435D-8B67-9B9B3F132712}"/>
              </a:ext>
            </a:extLst>
          </p:cNvPr>
          <p:cNvSpPr>
            <a:spLocks noGrp="1"/>
          </p:cNvSpPr>
          <p:nvPr>
            <p:ph type="dt" sz="half" idx="10"/>
          </p:nvPr>
        </p:nvSpPr>
        <p:spPr/>
        <p:txBody>
          <a:bodyPr/>
          <a:lstStyle/>
          <a:p>
            <a:fld id="{C6C28C2B-4493-4F85-A146-3B2B343F0F48}" type="datetime1">
              <a:rPr lang="en-GB" smtClean="0"/>
              <a:t>15/10/2019</a:t>
            </a:fld>
            <a:endParaRPr lang="en-GB"/>
          </a:p>
        </p:txBody>
      </p:sp>
      <p:sp>
        <p:nvSpPr>
          <p:cNvPr id="6" name="Fußzeilenplatzhalter 5">
            <a:extLst>
              <a:ext uri="{FF2B5EF4-FFF2-40B4-BE49-F238E27FC236}">
                <a16:creationId xmlns:a16="http://schemas.microsoft.com/office/drawing/2014/main" id="{B3FB9318-27AF-4925-80B9-E939C8F5649F}"/>
              </a:ext>
            </a:extLst>
          </p:cNvPr>
          <p:cNvSpPr>
            <a:spLocks noGrp="1"/>
          </p:cNvSpPr>
          <p:nvPr>
            <p:ph type="ftr" sz="quarter" idx="11"/>
          </p:nvPr>
        </p:nvSpPr>
        <p:spPr/>
        <p:txBody>
          <a:bodyPr/>
          <a:lstStyle/>
          <a:p>
            <a:r>
              <a:rPr lang="en-GB"/>
              <a:t>Turning Objective into Results Rapidly</a:t>
            </a:r>
          </a:p>
        </p:txBody>
      </p:sp>
      <p:sp>
        <p:nvSpPr>
          <p:cNvPr id="7" name="Foliennummernplatzhalter 6">
            <a:extLst>
              <a:ext uri="{FF2B5EF4-FFF2-40B4-BE49-F238E27FC236}">
                <a16:creationId xmlns:a16="http://schemas.microsoft.com/office/drawing/2014/main" id="{C817344E-4D5A-4BB6-AF78-15EE50743B5C}"/>
              </a:ext>
            </a:extLst>
          </p:cNvPr>
          <p:cNvSpPr>
            <a:spLocks noGrp="1"/>
          </p:cNvSpPr>
          <p:nvPr>
            <p:ph type="sldNum" sz="quarter" idx="12"/>
          </p:nvPr>
        </p:nvSpPr>
        <p:spPr/>
        <p:txBody>
          <a:bodyPr/>
          <a:lstStyle/>
          <a:p>
            <a:fld id="{E5415920-F8AF-491D-B444-5EF33E5DA5AA}" type="slidenum">
              <a:rPr lang="en-GB" smtClean="0"/>
              <a:t>‹Nr.›</a:t>
            </a:fld>
            <a:endParaRPr lang="en-GB"/>
          </a:p>
        </p:txBody>
      </p:sp>
    </p:spTree>
    <p:extLst>
      <p:ext uri="{BB962C8B-B14F-4D97-AF65-F5344CB8AC3E}">
        <p14:creationId xmlns:p14="http://schemas.microsoft.com/office/powerpoint/2010/main" val="84771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9857082-2369-45F0-B5B2-41E6F679C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D9CB5E19-3916-4447-89D7-71F14C9488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96488F34-A309-4E75-A53F-262074D64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1A402-D2FD-4C75-98F3-24E2F9DE4B95}" type="datetime1">
              <a:rPr lang="en-GB" smtClean="0"/>
              <a:t>15/10/2019</a:t>
            </a:fld>
            <a:endParaRPr lang="en-GB"/>
          </a:p>
        </p:txBody>
      </p:sp>
      <p:sp>
        <p:nvSpPr>
          <p:cNvPr id="5" name="Fußzeilenplatzhalter 4">
            <a:extLst>
              <a:ext uri="{FF2B5EF4-FFF2-40B4-BE49-F238E27FC236}">
                <a16:creationId xmlns:a16="http://schemas.microsoft.com/office/drawing/2014/main" id="{64B02EB0-C2D9-4B1C-9654-52F0768574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Turning Objective into Results Rapidly</a:t>
            </a:r>
          </a:p>
        </p:txBody>
      </p:sp>
      <p:sp>
        <p:nvSpPr>
          <p:cNvPr id="6" name="Foliennummernplatzhalter 5">
            <a:extLst>
              <a:ext uri="{FF2B5EF4-FFF2-40B4-BE49-F238E27FC236}">
                <a16:creationId xmlns:a16="http://schemas.microsoft.com/office/drawing/2014/main" id="{AAA6ACD9-237E-4175-9BDA-B5E99FC291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15920-F8AF-491D-B444-5EF33E5DA5AA}" type="slidenum">
              <a:rPr lang="en-GB" smtClean="0"/>
              <a:t>‹Nr.›</a:t>
            </a:fld>
            <a:endParaRPr lang="en-GB"/>
          </a:p>
        </p:txBody>
      </p:sp>
    </p:spTree>
    <p:extLst>
      <p:ext uri="{BB962C8B-B14F-4D97-AF65-F5344CB8AC3E}">
        <p14:creationId xmlns:p14="http://schemas.microsoft.com/office/powerpoint/2010/main" val="47305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slide" Target="slide5.xml"/><Relationship Id="rId18" Type="http://schemas.openxmlformats.org/officeDocument/2006/relationships/image" Target="../media/image11.svg"/><Relationship Id="rId3" Type="http://schemas.openxmlformats.org/officeDocument/2006/relationships/image" Target="../media/image1.png"/><Relationship Id="rId21" Type="http://schemas.openxmlformats.org/officeDocument/2006/relationships/image" Target="../media/image13.svg"/><Relationship Id="rId7" Type="http://schemas.openxmlformats.org/officeDocument/2006/relationships/slide" Target="slide3.xml"/><Relationship Id="rId12" Type="http://schemas.openxmlformats.org/officeDocument/2006/relationships/image" Target="../media/image7.sv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slide" Target="slide6.xml"/><Relationship Id="rId20"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3.svg"/><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9.svg"/><Relationship Id="rId10" Type="http://schemas.openxmlformats.org/officeDocument/2006/relationships/slide" Target="slide4.xml"/><Relationship Id="rId19" Type="http://schemas.openxmlformats.org/officeDocument/2006/relationships/slide" Target="slide7.xml"/><Relationship Id="rId4" Type="http://schemas.openxmlformats.org/officeDocument/2006/relationships/slide" Target="slide2.xml"/><Relationship Id="rId9" Type="http://schemas.openxmlformats.org/officeDocument/2006/relationships/image" Target="../media/image5.svg"/><Relationship Id="rId14" Type="http://schemas.openxmlformats.org/officeDocument/2006/relationships/image" Target="../media/image8.png"/><Relationship Id="rId22"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2.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png"/><Relationship Id="rId2" Type="http://schemas.openxmlformats.org/officeDocument/2006/relationships/notesSlide" Target="../notesSlides/notesSlide8.xml"/><Relationship Id="rId16"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9.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INNOVATION</a:t>
            </a:r>
            <a:br>
              <a:rPr lang="en-GB" sz="4000" dirty="0">
                <a:latin typeface="Permanent Marker" panose="02000000000000000000" pitchFamily="2" charset="0"/>
                <a:ea typeface="Permanent Marker" panose="02000000000000000000" pitchFamily="2" charset="0"/>
              </a:rPr>
            </a:br>
            <a:r>
              <a:rPr lang="en-GB" sz="2800" dirty="0">
                <a:latin typeface="Permanent Marker" panose="02000000000000000000" pitchFamily="2" charset="0"/>
                <a:ea typeface="Permanent Marker" panose="02000000000000000000" pitchFamily="2" charset="0"/>
              </a:rPr>
              <a:t>create top 6 Digital Business Models that work</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4337009" y="6213771"/>
            <a:ext cx="2627642" cy="369332"/>
          </a:xfrm>
          <a:prstGeom prst="rect">
            <a:avLst/>
          </a:prstGeom>
          <a:noFill/>
        </p:spPr>
        <p:txBody>
          <a:bodyPr wrap="none" rtlCol="0">
            <a:spAutoFit/>
          </a:bodyPr>
          <a:lstStyle/>
          <a:p>
            <a:r>
              <a:rPr lang="en-GB" dirty="0"/>
              <a:t>www.rapidknowhow.com</a:t>
            </a:r>
          </a:p>
        </p:txBody>
      </p:sp>
      <p:sp>
        <p:nvSpPr>
          <p:cNvPr id="3" name="Pfeil: nach unten 2">
            <a:extLst>
              <a:ext uri="{FF2B5EF4-FFF2-40B4-BE49-F238E27FC236}">
                <a16:creationId xmlns:a16="http://schemas.microsoft.com/office/drawing/2014/main" id="{7E14C994-6EF6-4E8A-B363-3F0FC0B984B4}"/>
              </a:ext>
            </a:extLst>
          </p:cNvPr>
          <p:cNvSpPr/>
          <p:nvPr/>
        </p:nvSpPr>
        <p:spPr>
          <a:xfrm>
            <a:off x="270516" y="2013227"/>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latin typeface="Abadi Extra Light" panose="020B0204020104020204" pitchFamily="34" charset="0"/>
            </a:endParaRPr>
          </a:p>
        </p:txBody>
      </p:sp>
      <p:sp>
        <p:nvSpPr>
          <p:cNvPr id="36" name="Pfeil: nach unten 35">
            <a:extLst>
              <a:ext uri="{FF2B5EF4-FFF2-40B4-BE49-F238E27FC236}">
                <a16:creationId xmlns:a16="http://schemas.microsoft.com/office/drawing/2014/main" id="{5FB28A38-0201-4D0D-9A0D-C89184D35210}"/>
              </a:ext>
            </a:extLst>
          </p:cNvPr>
          <p:cNvSpPr/>
          <p:nvPr/>
        </p:nvSpPr>
        <p:spPr>
          <a:xfrm>
            <a:off x="2289816" y="1960839"/>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Pfeil: nach unten 36">
            <a:extLst>
              <a:ext uri="{FF2B5EF4-FFF2-40B4-BE49-F238E27FC236}">
                <a16:creationId xmlns:a16="http://schemas.microsoft.com/office/drawing/2014/main" id="{C705AE56-6415-4798-9665-DAE1362E2981}"/>
              </a:ext>
            </a:extLst>
          </p:cNvPr>
          <p:cNvSpPr/>
          <p:nvPr/>
        </p:nvSpPr>
        <p:spPr>
          <a:xfrm>
            <a:off x="4317558" y="1973264"/>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Pfeil: nach unten 37">
            <a:extLst>
              <a:ext uri="{FF2B5EF4-FFF2-40B4-BE49-F238E27FC236}">
                <a16:creationId xmlns:a16="http://schemas.microsoft.com/office/drawing/2014/main" id="{E1051BD0-E9D6-48AB-940A-05ADC30CC373}"/>
              </a:ext>
            </a:extLst>
          </p:cNvPr>
          <p:cNvSpPr/>
          <p:nvPr/>
        </p:nvSpPr>
        <p:spPr>
          <a:xfrm>
            <a:off x="6298851" y="1976418"/>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Pfeil: nach unten 38">
            <a:extLst>
              <a:ext uri="{FF2B5EF4-FFF2-40B4-BE49-F238E27FC236}">
                <a16:creationId xmlns:a16="http://schemas.microsoft.com/office/drawing/2014/main" id="{87D79390-A451-45A6-B933-F8C922CC66A3}"/>
              </a:ext>
            </a:extLst>
          </p:cNvPr>
          <p:cNvSpPr/>
          <p:nvPr/>
        </p:nvSpPr>
        <p:spPr>
          <a:xfrm>
            <a:off x="8317965" y="1973264"/>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0" name="Pfeil: nach unten 39">
            <a:extLst>
              <a:ext uri="{FF2B5EF4-FFF2-40B4-BE49-F238E27FC236}">
                <a16:creationId xmlns:a16="http://schemas.microsoft.com/office/drawing/2014/main" id="{D09D6806-7BBC-4B5A-8D71-545342151342}"/>
              </a:ext>
            </a:extLst>
          </p:cNvPr>
          <p:cNvSpPr/>
          <p:nvPr/>
        </p:nvSpPr>
        <p:spPr>
          <a:xfrm>
            <a:off x="10299258" y="2013227"/>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feld 5">
            <a:extLst>
              <a:ext uri="{FF2B5EF4-FFF2-40B4-BE49-F238E27FC236}">
                <a16:creationId xmlns:a16="http://schemas.microsoft.com/office/drawing/2014/main" id="{49F7A23A-8428-4048-A4A1-D26596BD909E}"/>
              </a:ext>
            </a:extLst>
          </p:cNvPr>
          <p:cNvSpPr txBox="1"/>
          <p:nvPr/>
        </p:nvSpPr>
        <p:spPr>
          <a:xfrm>
            <a:off x="605456" y="4514920"/>
            <a:ext cx="1120820" cy="923330"/>
          </a:xfrm>
          <a:prstGeom prst="rect">
            <a:avLst/>
          </a:prstGeom>
          <a:noFill/>
        </p:spPr>
        <p:txBody>
          <a:bodyPr wrap="none" rtlCol="0">
            <a:spAutoFit/>
          </a:bodyPr>
          <a:lstStyle/>
          <a:p>
            <a:r>
              <a:rPr lang="en-GB" dirty="0"/>
              <a:t>Business</a:t>
            </a:r>
            <a:br>
              <a:rPr lang="en-GB" dirty="0"/>
            </a:br>
            <a:r>
              <a:rPr lang="en-GB" dirty="0"/>
              <a:t>Blogging</a:t>
            </a:r>
            <a:br>
              <a:rPr lang="en-GB" dirty="0"/>
            </a:br>
            <a:r>
              <a:rPr lang="en-GB" dirty="0"/>
              <a:t>Delivered</a:t>
            </a:r>
          </a:p>
        </p:txBody>
      </p:sp>
      <p:pic>
        <p:nvPicPr>
          <p:cNvPr id="9" name="Grafik 8" descr="Vertrag">
            <a:hlinkClick r:id="rId4" action="ppaction://hlinksldjump"/>
            <a:extLst>
              <a:ext uri="{FF2B5EF4-FFF2-40B4-BE49-F238E27FC236}">
                <a16:creationId xmlns:a16="http://schemas.microsoft.com/office/drawing/2014/main" id="{6F3EAA52-E13C-47D4-BFEA-7985E94F8D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666" y="3432729"/>
            <a:ext cx="914400" cy="914400"/>
          </a:xfrm>
          <a:prstGeom prst="rect">
            <a:avLst/>
          </a:prstGeom>
        </p:spPr>
      </p:pic>
      <p:sp>
        <p:nvSpPr>
          <p:cNvPr id="44" name="Textfeld 43">
            <a:extLst>
              <a:ext uri="{FF2B5EF4-FFF2-40B4-BE49-F238E27FC236}">
                <a16:creationId xmlns:a16="http://schemas.microsoft.com/office/drawing/2014/main" id="{28810463-7E30-4D0D-860C-19112A32E5F3}"/>
              </a:ext>
            </a:extLst>
          </p:cNvPr>
          <p:cNvSpPr txBox="1"/>
          <p:nvPr/>
        </p:nvSpPr>
        <p:spPr>
          <a:xfrm>
            <a:off x="2724227" y="4514920"/>
            <a:ext cx="1593331" cy="923330"/>
          </a:xfrm>
          <a:prstGeom prst="rect">
            <a:avLst/>
          </a:prstGeom>
          <a:noFill/>
        </p:spPr>
        <p:txBody>
          <a:bodyPr wrap="square" rtlCol="0">
            <a:spAutoFit/>
          </a:bodyPr>
          <a:lstStyle/>
          <a:p>
            <a:r>
              <a:rPr lang="en-GB" dirty="0"/>
              <a:t>Sustainability</a:t>
            </a:r>
          </a:p>
          <a:p>
            <a:r>
              <a:rPr lang="en-GB" dirty="0"/>
              <a:t>Leadership</a:t>
            </a:r>
            <a:br>
              <a:rPr lang="en-GB" dirty="0"/>
            </a:br>
            <a:r>
              <a:rPr lang="en-GB" dirty="0"/>
              <a:t>Delivered</a:t>
            </a:r>
          </a:p>
        </p:txBody>
      </p:sp>
      <p:pic>
        <p:nvPicPr>
          <p:cNvPr id="45" name="Grafik 44" descr="Erdkugel – Asien">
            <a:hlinkClick r:id="rId7" action="ppaction://hlinksldjump"/>
            <a:extLst>
              <a:ext uri="{FF2B5EF4-FFF2-40B4-BE49-F238E27FC236}">
                <a16:creationId xmlns:a16="http://schemas.microsoft.com/office/drawing/2014/main" id="{F27961A9-9669-4015-840F-842FB64BB40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24227" y="3429000"/>
            <a:ext cx="914400" cy="914400"/>
          </a:xfrm>
          <a:prstGeom prst="rect">
            <a:avLst/>
          </a:prstGeom>
        </p:spPr>
      </p:pic>
      <p:sp>
        <p:nvSpPr>
          <p:cNvPr id="48" name="Textfeld 47">
            <a:extLst>
              <a:ext uri="{FF2B5EF4-FFF2-40B4-BE49-F238E27FC236}">
                <a16:creationId xmlns:a16="http://schemas.microsoft.com/office/drawing/2014/main" id="{4FF7EACF-884D-4CDD-A687-C7A5C2CEEE55}"/>
              </a:ext>
            </a:extLst>
          </p:cNvPr>
          <p:cNvSpPr txBox="1"/>
          <p:nvPr/>
        </p:nvSpPr>
        <p:spPr>
          <a:xfrm>
            <a:off x="4736429" y="4480877"/>
            <a:ext cx="1593331" cy="923330"/>
          </a:xfrm>
          <a:prstGeom prst="rect">
            <a:avLst/>
          </a:prstGeom>
          <a:noFill/>
        </p:spPr>
        <p:txBody>
          <a:bodyPr wrap="square" rtlCol="0">
            <a:spAutoFit/>
          </a:bodyPr>
          <a:lstStyle/>
          <a:p>
            <a:r>
              <a:rPr lang="en-GB" dirty="0"/>
              <a:t>Stakeholder</a:t>
            </a:r>
          </a:p>
          <a:p>
            <a:r>
              <a:rPr lang="en-GB" dirty="0"/>
              <a:t>Leadership</a:t>
            </a:r>
            <a:br>
              <a:rPr lang="en-GB" dirty="0"/>
            </a:br>
            <a:r>
              <a:rPr lang="en-GB" dirty="0"/>
              <a:t>Delivered</a:t>
            </a:r>
          </a:p>
        </p:txBody>
      </p:sp>
      <p:pic>
        <p:nvPicPr>
          <p:cNvPr id="49" name="Grafik 48" descr="Zielgruppe">
            <a:hlinkClick r:id="rId10" action="ppaction://hlinksldjump"/>
            <a:extLst>
              <a:ext uri="{FF2B5EF4-FFF2-40B4-BE49-F238E27FC236}">
                <a16:creationId xmlns:a16="http://schemas.microsoft.com/office/drawing/2014/main" id="{596B99DB-7D18-49AA-A4EE-DAF9A41AD50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36430" y="3472538"/>
            <a:ext cx="914400" cy="914400"/>
          </a:xfrm>
          <a:prstGeom prst="rect">
            <a:avLst/>
          </a:prstGeom>
        </p:spPr>
      </p:pic>
      <p:sp>
        <p:nvSpPr>
          <p:cNvPr id="50" name="Textfeld 49">
            <a:extLst>
              <a:ext uri="{FF2B5EF4-FFF2-40B4-BE49-F238E27FC236}">
                <a16:creationId xmlns:a16="http://schemas.microsoft.com/office/drawing/2014/main" id="{C9B6DC79-3B69-4199-BD53-36A7F9F4D542}"/>
              </a:ext>
            </a:extLst>
          </p:cNvPr>
          <p:cNvSpPr txBox="1"/>
          <p:nvPr/>
        </p:nvSpPr>
        <p:spPr>
          <a:xfrm>
            <a:off x="6759996" y="4499033"/>
            <a:ext cx="1790700" cy="923330"/>
          </a:xfrm>
          <a:prstGeom prst="rect">
            <a:avLst/>
          </a:prstGeom>
          <a:noFill/>
        </p:spPr>
        <p:txBody>
          <a:bodyPr wrap="square" rtlCol="0">
            <a:spAutoFit/>
          </a:bodyPr>
          <a:lstStyle/>
          <a:p>
            <a:r>
              <a:rPr lang="en-GB" dirty="0"/>
              <a:t>Online</a:t>
            </a:r>
          </a:p>
          <a:p>
            <a:r>
              <a:rPr lang="en-GB" dirty="0"/>
              <a:t>Problem Solving</a:t>
            </a:r>
            <a:br>
              <a:rPr lang="en-GB" dirty="0"/>
            </a:br>
            <a:r>
              <a:rPr lang="en-GB" dirty="0"/>
              <a:t>Delivered</a:t>
            </a:r>
          </a:p>
        </p:txBody>
      </p:sp>
      <p:pic>
        <p:nvPicPr>
          <p:cNvPr id="51" name="Grafik 50" descr="Kundenbewertung">
            <a:hlinkClick r:id="rId13" action="ppaction://hlinksldjump"/>
            <a:extLst>
              <a:ext uri="{FF2B5EF4-FFF2-40B4-BE49-F238E27FC236}">
                <a16:creationId xmlns:a16="http://schemas.microsoft.com/office/drawing/2014/main" id="{BEACE957-ABA0-45C0-8E5D-6CEBE0B0136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737001" y="3566477"/>
            <a:ext cx="914400" cy="914400"/>
          </a:xfrm>
          <a:prstGeom prst="rect">
            <a:avLst/>
          </a:prstGeom>
        </p:spPr>
      </p:pic>
      <p:sp>
        <p:nvSpPr>
          <p:cNvPr id="52" name="Textfeld 51">
            <a:extLst>
              <a:ext uri="{FF2B5EF4-FFF2-40B4-BE49-F238E27FC236}">
                <a16:creationId xmlns:a16="http://schemas.microsoft.com/office/drawing/2014/main" id="{F93CEB32-8569-4FFE-8360-F93A4BE4550F}"/>
              </a:ext>
            </a:extLst>
          </p:cNvPr>
          <p:cNvSpPr txBox="1"/>
          <p:nvPr/>
        </p:nvSpPr>
        <p:spPr>
          <a:xfrm>
            <a:off x="8821201" y="4499033"/>
            <a:ext cx="1790700" cy="923330"/>
          </a:xfrm>
          <a:prstGeom prst="rect">
            <a:avLst/>
          </a:prstGeom>
          <a:noFill/>
        </p:spPr>
        <p:txBody>
          <a:bodyPr wrap="square" rtlCol="0">
            <a:spAutoFit/>
          </a:bodyPr>
          <a:lstStyle/>
          <a:p>
            <a:r>
              <a:rPr lang="en-GB" dirty="0"/>
              <a:t>Digital</a:t>
            </a:r>
          </a:p>
          <a:p>
            <a:r>
              <a:rPr lang="en-GB" dirty="0"/>
              <a:t>Product Selling</a:t>
            </a:r>
            <a:br>
              <a:rPr lang="en-GB" dirty="0"/>
            </a:br>
            <a:r>
              <a:rPr lang="en-GB" dirty="0"/>
              <a:t>Delivered</a:t>
            </a:r>
          </a:p>
        </p:txBody>
      </p:sp>
      <p:pic>
        <p:nvPicPr>
          <p:cNvPr id="53" name="Grafik 52" descr="Kiste">
            <a:hlinkClick r:id="rId16" action="ppaction://hlinksldjump"/>
            <a:extLst>
              <a:ext uri="{FF2B5EF4-FFF2-40B4-BE49-F238E27FC236}">
                <a16:creationId xmlns:a16="http://schemas.microsoft.com/office/drawing/2014/main" id="{FA0CC054-D907-4261-82A3-58EAC4767AF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737572" y="3584633"/>
            <a:ext cx="914400" cy="914400"/>
          </a:xfrm>
          <a:prstGeom prst="rect">
            <a:avLst/>
          </a:prstGeom>
        </p:spPr>
      </p:pic>
      <p:sp>
        <p:nvSpPr>
          <p:cNvPr id="54" name="Textfeld 53">
            <a:extLst>
              <a:ext uri="{FF2B5EF4-FFF2-40B4-BE49-F238E27FC236}">
                <a16:creationId xmlns:a16="http://schemas.microsoft.com/office/drawing/2014/main" id="{F460A40A-23A1-41B8-B12C-B11365F91C0A}"/>
              </a:ext>
            </a:extLst>
          </p:cNvPr>
          <p:cNvSpPr txBox="1"/>
          <p:nvPr/>
        </p:nvSpPr>
        <p:spPr>
          <a:xfrm>
            <a:off x="10789878" y="4520204"/>
            <a:ext cx="1593331" cy="923330"/>
          </a:xfrm>
          <a:prstGeom prst="rect">
            <a:avLst/>
          </a:prstGeom>
          <a:noFill/>
        </p:spPr>
        <p:txBody>
          <a:bodyPr wrap="square" rtlCol="0">
            <a:spAutoFit/>
          </a:bodyPr>
          <a:lstStyle/>
          <a:p>
            <a:r>
              <a:rPr lang="en-GB" dirty="0"/>
              <a:t>Cash-Flow</a:t>
            </a:r>
          </a:p>
          <a:p>
            <a:r>
              <a:rPr lang="en-GB" dirty="0"/>
              <a:t>Leadership</a:t>
            </a:r>
            <a:br>
              <a:rPr lang="en-GB" dirty="0"/>
            </a:br>
            <a:r>
              <a:rPr lang="en-GB" dirty="0"/>
              <a:t>Delivered</a:t>
            </a:r>
          </a:p>
        </p:txBody>
      </p:sp>
      <p:pic>
        <p:nvPicPr>
          <p:cNvPr id="55" name="Grafik 54" descr="Geld">
            <a:hlinkClick r:id="rId19" action="ppaction://hlinksldjump"/>
            <a:extLst>
              <a:ext uri="{FF2B5EF4-FFF2-40B4-BE49-F238E27FC236}">
                <a16:creationId xmlns:a16="http://schemas.microsoft.com/office/drawing/2014/main" id="{CEC4C307-5E7F-4F6F-9C1E-4DBC01C7504B}"/>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0821773" y="3443687"/>
            <a:ext cx="914400" cy="914400"/>
          </a:xfrm>
          <a:prstGeom prst="rect">
            <a:avLst/>
          </a:prstGeom>
        </p:spPr>
      </p:pic>
      <p:sp>
        <p:nvSpPr>
          <p:cNvPr id="23" name="Textfeld 22">
            <a:extLst>
              <a:ext uri="{FF2B5EF4-FFF2-40B4-BE49-F238E27FC236}">
                <a16:creationId xmlns:a16="http://schemas.microsoft.com/office/drawing/2014/main" id="{7DAAD148-9028-4FAF-AF9B-9C8D04966508}"/>
              </a:ext>
            </a:extLst>
          </p:cNvPr>
          <p:cNvSpPr txBox="1"/>
          <p:nvPr/>
        </p:nvSpPr>
        <p:spPr>
          <a:xfrm>
            <a:off x="5394063" y="5564286"/>
            <a:ext cx="2621808" cy="584775"/>
          </a:xfrm>
          <a:prstGeom prst="rect">
            <a:avLst/>
          </a:prstGeom>
          <a:noFill/>
          <a:ln>
            <a:noFill/>
          </a:ln>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GB" sz="3200" dirty="0">
                <a:solidFill>
                  <a:schemeClr val="tx1"/>
                </a:solidFill>
                <a:latin typeface="+mj-lt"/>
              </a:rPr>
              <a:t>Click the Icons </a:t>
            </a:r>
          </a:p>
        </p:txBody>
      </p:sp>
      <p:pic>
        <p:nvPicPr>
          <p:cNvPr id="7" name="Grafik 6" descr="Ein Bild, das Zeichnung enthält.&#10;&#10;Automatisch generierte Beschreibung">
            <a:extLst>
              <a:ext uri="{FF2B5EF4-FFF2-40B4-BE49-F238E27FC236}">
                <a16:creationId xmlns:a16="http://schemas.microsoft.com/office/drawing/2014/main" id="{1AB2A999-C6EC-42CA-A96D-27AAD25F93D4}"/>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674063" y="5476533"/>
            <a:ext cx="720000" cy="720000"/>
          </a:xfrm>
          <a:prstGeom prst="rect">
            <a:avLst/>
          </a:prstGeom>
        </p:spPr>
      </p:pic>
    </p:spTree>
    <p:extLst>
      <p:ext uri="{BB962C8B-B14F-4D97-AF65-F5344CB8AC3E}">
        <p14:creationId xmlns:p14="http://schemas.microsoft.com/office/powerpoint/2010/main" val="1976536232"/>
      </p:ext>
    </p:extLst>
  </p:cSld>
  <p:clrMapOvr>
    <a:masterClrMapping/>
  </p:clrMapOvr>
  <mc:AlternateContent xmlns:mc="http://schemas.openxmlformats.org/markup-compatibility/2006" xmlns:p14="http://schemas.microsoft.com/office/powerpoint/2010/main">
    <mc:Choice Requires="p14">
      <p:transition p14:dur="0" advClick="0" advTm="25000"/>
    </mc:Choice>
    <mc:Fallback xmlns="">
      <p:transition advClick="0" advTm="2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 </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40045" y="1172187"/>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2221856" cy="769441"/>
          </a:xfrm>
          <a:prstGeom prst="rect">
            <a:avLst/>
          </a:prstGeom>
          <a:noFill/>
        </p:spPr>
        <p:txBody>
          <a:bodyPr wrap="squar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is their challenge </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blogging leadership delivered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23520" y="2129343"/>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463763" y="300752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23" name="Textfeld 122">
            <a:extLst>
              <a:ext uri="{FF2B5EF4-FFF2-40B4-BE49-F238E27FC236}">
                <a16:creationId xmlns:a16="http://schemas.microsoft.com/office/drawing/2014/main" id="{B07C343F-9B4B-4829-907F-AC0562C0B450}"/>
              </a:ext>
            </a:extLst>
          </p:cNvPr>
          <p:cNvSpPr txBox="1"/>
          <p:nvPr/>
        </p:nvSpPr>
        <p:spPr>
          <a:xfrm>
            <a:off x="9852131" y="3011796"/>
            <a:ext cx="1799824" cy="1698414"/>
          </a:xfrm>
          <a:prstGeom prst="rect">
            <a:avLst/>
          </a:prstGeom>
          <a:solidFill>
            <a:srgbClr val="FFC000"/>
          </a:solidFill>
        </p:spPr>
        <p:txBody>
          <a:bodyPr wrap="square" rtlCol="0">
            <a:spAutoFit/>
          </a:bodyPr>
          <a:lstStyle/>
          <a:p>
            <a:pPr>
              <a:lnSpc>
                <a:spcPts val="1800"/>
              </a:lnSpc>
            </a:pPr>
            <a:r>
              <a:rPr lang="en-GB" sz="1400" dirty="0">
                <a:latin typeface="Permanent Marker" panose="02000000000000000000" pitchFamily="2" charset="0"/>
                <a:ea typeface="Permanent Marker" panose="02000000000000000000" pitchFamily="2" charset="0"/>
              </a:rPr>
              <a:t>Key </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Stakeholders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need</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value creation</a:t>
            </a:r>
          </a:p>
          <a:p>
            <a:pPr>
              <a:lnSpc>
                <a:spcPts val="1800"/>
              </a:lnSpc>
            </a:pPr>
            <a:r>
              <a:rPr lang="en-GB" sz="1400" dirty="0">
                <a:latin typeface="Permanent Marker" panose="02000000000000000000" pitchFamily="2" charset="0"/>
                <a:ea typeface="Permanent Marker" panose="02000000000000000000" pitchFamily="2" charset="0"/>
              </a:rPr>
              <a:t>Strategies</a:t>
            </a:r>
          </a:p>
          <a:p>
            <a:pPr>
              <a:lnSpc>
                <a:spcPts val="1800"/>
              </a:lnSpc>
            </a:pPr>
            <a:r>
              <a:rPr lang="en-GB" sz="1400" dirty="0">
                <a:latin typeface="Permanent Marker" panose="02000000000000000000" pitchFamily="2" charset="0"/>
                <a:ea typeface="Permanent Marker" panose="02000000000000000000" pitchFamily="2" charset="0"/>
              </a:rPr>
              <a:t>rapidly</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644366" y="3133628"/>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6033472" y="3038923"/>
            <a:ext cx="1268745"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creating</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sustained</a:t>
            </a:r>
          </a:p>
          <a:p>
            <a:pPr>
              <a:lnSpc>
                <a:spcPts val="1800"/>
              </a:lnSpc>
            </a:pPr>
            <a:r>
              <a:rPr lang="en-GB" sz="1400" dirty="0">
                <a:latin typeface="Permanent Marker" panose="02000000000000000000" pitchFamily="2" charset="0"/>
                <a:ea typeface="Permanent Marker" panose="02000000000000000000" pitchFamily="2" charset="0"/>
              </a:rPr>
              <a:t>Stakeholder</a:t>
            </a:r>
          </a:p>
          <a:p>
            <a:pPr>
              <a:lnSpc>
                <a:spcPts val="1800"/>
              </a:lnSpc>
            </a:pPr>
            <a:r>
              <a:rPr lang="en-GB" sz="1400" dirty="0">
                <a:latin typeface="Permanent Marker" panose="02000000000000000000" pitchFamily="2" charset="0"/>
                <a:ea typeface="Permanent Marker" panose="02000000000000000000" pitchFamily="2" charset="0"/>
              </a:rPr>
              <a:t>Value</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1292341"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i</a:t>
            </a:r>
            <a:r>
              <a:rPr lang="en-GB" sz="1400" dirty="0">
                <a:latin typeface="Permanent Marker" panose="02000000000000000000" pitchFamily="2" charset="0"/>
                <a:ea typeface="Permanent Marker" panose="02000000000000000000" pitchFamily="2" charset="0"/>
              </a:rPr>
              <a:t>-I coaching</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412338" y="414798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819827" y="4087695"/>
            <a:ext cx="1411284"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How-to Posts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own www</a:t>
            </a: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605568"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Subscription fee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advisory fee</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457515"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Coaching fee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consulting fee</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456229"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828246" y="2743532"/>
            <a:ext cx="1464247" cy="313419"/>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Creating posts</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2852256" cy="775084"/>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Blogging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Vertrag">
            <a:extLst>
              <a:ext uri="{FF2B5EF4-FFF2-40B4-BE49-F238E27FC236}">
                <a16:creationId xmlns:a16="http://schemas.microsoft.com/office/drawing/2014/main" id="{7684AA31-4C53-411F-A38B-A2399AA73C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02070" y="1598098"/>
            <a:ext cx="360000" cy="360000"/>
          </a:xfrm>
          <a:prstGeom prst="rect">
            <a:avLst/>
          </a:prstGeom>
        </p:spPr>
      </p:pic>
      <p:sp>
        <p:nvSpPr>
          <p:cNvPr id="3" name="Interaktive Schaltfläche: Zurück oder Vorherige(r) 2">
            <a:hlinkClick r:id="" action="ppaction://hlinkshowjump?jump=firstslide" highlightClick="1"/>
            <a:extLst>
              <a:ext uri="{FF2B5EF4-FFF2-40B4-BE49-F238E27FC236}">
                <a16:creationId xmlns:a16="http://schemas.microsoft.com/office/drawing/2014/main" id="{1E4FC634-B5EF-4C4E-A32E-0966CD660D9F}"/>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762954158"/>
      </p:ext>
    </p:extLst>
  </p:cSld>
  <p:clrMapOvr>
    <a:masterClrMapping/>
  </p:clrMapOvr>
  <mc:AlternateContent xmlns:mc="http://schemas.openxmlformats.org/markup-compatibility/2006" xmlns:p14="http://schemas.microsoft.com/office/powerpoint/2010/main">
    <mc:Choice Requires="p14">
      <p:transition p14:dur="10" advTm="25000"/>
    </mc:Choice>
    <mc:Fallback xmlns="">
      <p:transition advTm="2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19816" y="1154966"/>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1940147" cy="769441"/>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is Their Challenge</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Sustainability leadership delivered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38067" y="2059518"/>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441039" y="2905096"/>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446002"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5223169" y="3108968"/>
            <a:ext cx="1880387" cy="1002454"/>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Creating</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business cases for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improving The triple</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bottom line</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1344022"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personal</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relationships</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396567" y="405096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684465" y="3963428"/>
            <a:ext cx="1647823" cy="771621"/>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Action Guides</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action videos</a:t>
            </a:r>
            <a:br>
              <a:rPr lang="en-GB" sz="1300" dirty="0">
                <a:latin typeface="Permanent Marker" panose="02000000000000000000" pitchFamily="2" charset="0"/>
                <a:ea typeface="Permanent Marker" panose="02000000000000000000" pitchFamily="2" charset="0"/>
              </a:rPr>
            </a:br>
            <a:r>
              <a:rPr lang="en-GB" sz="1300" dirty="0" err="1">
                <a:latin typeface="Permanent Marker" panose="02000000000000000000" pitchFamily="2" charset="0"/>
                <a:ea typeface="Permanent Marker" panose="02000000000000000000" pitchFamily="2" charset="0"/>
              </a:rPr>
              <a:t>coaching&amp;advisory</a:t>
            </a:r>
            <a:endParaRPr lang="en-GB" sz="1300" dirty="0">
              <a:latin typeface="Permanent Marker" panose="02000000000000000000" pitchFamily="2" charset="0"/>
              <a:ea typeface="Permanent Marker" panose="02000000000000000000" pitchFamily="2" charset="0"/>
            </a:endParaRP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393330"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product sales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coaching fee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advisory fee</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271054"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development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371376" y="273387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783920" y="2583228"/>
            <a:ext cx="1346394"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Creating </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action guides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action videos</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3206199" cy="775084"/>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sustainability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Erdkugel: Afrika und Europa">
            <a:extLst>
              <a:ext uri="{FF2B5EF4-FFF2-40B4-BE49-F238E27FC236}">
                <a16:creationId xmlns:a16="http://schemas.microsoft.com/office/drawing/2014/main" id="{1B6BA16C-EBE7-484A-8B73-FDC6CCC704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0058" y="1613319"/>
            <a:ext cx="360000" cy="360000"/>
          </a:xfrm>
          <a:prstGeom prst="rect">
            <a:avLst/>
          </a:prstGeom>
        </p:spPr>
      </p:pic>
      <p:sp>
        <p:nvSpPr>
          <p:cNvPr id="36" name="Textfeld 35">
            <a:extLst>
              <a:ext uri="{FF2B5EF4-FFF2-40B4-BE49-F238E27FC236}">
                <a16:creationId xmlns:a16="http://schemas.microsoft.com/office/drawing/2014/main" id="{D49ADD55-5F28-4E19-A4B8-E5BEC2CC57B6}"/>
              </a:ext>
            </a:extLst>
          </p:cNvPr>
          <p:cNvSpPr txBox="1"/>
          <p:nvPr/>
        </p:nvSpPr>
        <p:spPr>
          <a:xfrm>
            <a:off x="9852131" y="3011796"/>
            <a:ext cx="1843838" cy="1698414"/>
          </a:xfrm>
          <a:prstGeom prst="rect">
            <a:avLst/>
          </a:prstGeom>
          <a:solidFill>
            <a:srgbClr val="FFC000"/>
          </a:solid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Leaders who care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need</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Strategies for</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improving the</a:t>
            </a:r>
          </a:p>
          <a:p>
            <a:pPr>
              <a:lnSpc>
                <a:spcPts val="1800"/>
              </a:lnSpc>
            </a:pPr>
            <a:r>
              <a:rPr lang="en-GB" sz="1400" dirty="0">
                <a:latin typeface="Permanent Marker" panose="02000000000000000000" pitchFamily="2" charset="0"/>
                <a:ea typeface="Permanent Marker" panose="02000000000000000000" pitchFamily="2" charset="0"/>
              </a:rPr>
              <a:t>Triple bottom line</a:t>
            </a:r>
          </a:p>
          <a:p>
            <a:pPr>
              <a:lnSpc>
                <a:spcPts val="1800"/>
              </a:lnSpc>
            </a:pPr>
            <a:r>
              <a:rPr lang="en-GB" sz="1400" dirty="0">
                <a:latin typeface="Permanent Marker" panose="02000000000000000000" pitchFamily="2" charset="0"/>
                <a:ea typeface="Permanent Marker" panose="02000000000000000000" pitchFamily="2" charset="0"/>
              </a:rPr>
              <a:t>rapidly</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37" name="Interaktive Schaltfläche: Zurück oder Vorherige(r) 36">
            <a:hlinkClick r:id="" action="ppaction://hlinkshowjump?jump=firstslide" highlightClick="1"/>
            <a:extLst>
              <a:ext uri="{FF2B5EF4-FFF2-40B4-BE49-F238E27FC236}">
                <a16:creationId xmlns:a16="http://schemas.microsoft.com/office/drawing/2014/main" id="{9D746D05-386B-4706-8501-9F73AC3FB932}"/>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166700341"/>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40045" y="1172187"/>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1940147" cy="769441"/>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is Their Challenge</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Stakeholder leadership delivered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38067" y="2059518"/>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499149" y="306798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446002"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5223169" y="3108968"/>
            <a:ext cx="1916679" cy="1233286"/>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Building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strategic partnership</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 for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optimizing TCO</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bottom line</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1344022"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personal</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relationships</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396567" y="405096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684465" y="3963428"/>
            <a:ext cx="1562864" cy="771621"/>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Business case:</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optimizing </a:t>
            </a:r>
            <a:r>
              <a:rPr lang="en-GB" sz="1300" dirty="0" err="1">
                <a:latin typeface="Permanent Marker" panose="02000000000000000000" pitchFamily="2" charset="0"/>
                <a:ea typeface="Permanent Marker" panose="02000000000000000000" pitchFamily="2" charset="0"/>
              </a:rPr>
              <a:t>tco</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strategy sessions</a:t>
            </a: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112484"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Sharing</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free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cash-flow</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271054"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development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371376" y="273387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783920" y="2583228"/>
            <a:ext cx="1272015"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Building</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strategic</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partnerships</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3151440" cy="775084"/>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stakeholder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Zielgruppe">
            <a:extLst>
              <a:ext uri="{FF2B5EF4-FFF2-40B4-BE49-F238E27FC236}">
                <a16:creationId xmlns:a16="http://schemas.microsoft.com/office/drawing/2014/main" id="{1B6BA16C-EBE7-484A-8B73-FDC6CCC704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0058" y="1613319"/>
            <a:ext cx="360000" cy="360000"/>
          </a:xfrm>
          <a:prstGeom prst="rect">
            <a:avLst/>
          </a:prstGeom>
        </p:spPr>
      </p:pic>
      <p:sp>
        <p:nvSpPr>
          <p:cNvPr id="36" name="Textfeld 35">
            <a:extLst>
              <a:ext uri="{FF2B5EF4-FFF2-40B4-BE49-F238E27FC236}">
                <a16:creationId xmlns:a16="http://schemas.microsoft.com/office/drawing/2014/main" id="{C290F315-FB12-4389-9E5F-13E42C7CF817}"/>
              </a:ext>
            </a:extLst>
          </p:cNvPr>
          <p:cNvSpPr txBox="1"/>
          <p:nvPr/>
        </p:nvSpPr>
        <p:spPr>
          <a:xfrm>
            <a:off x="9852131" y="3011796"/>
            <a:ext cx="2321789" cy="1698414"/>
          </a:xfrm>
          <a:prstGeom prst="rect">
            <a:avLst/>
          </a:prstGeom>
          <a:solidFill>
            <a:srgbClr val="FFC000"/>
          </a:solid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Stakeholder leaders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want to create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Strategic partnerships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to optimizing</a:t>
            </a:r>
          </a:p>
          <a:p>
            <a:pPr>
              <a:lnSpc>
                <a:spcPts val="1800"/>
              </a:lnSpc>
            </a:pPr>
            <a:r>
              <a:rPr lang="en-GB" sz="1400" dirty="0">
                <a:latin typeface="Permanent Marker" panose="02000000000000000000" pitchFamily="2" charset="0"/>
                <a:ea typeface="Permanent Marker" panose="02000000000000000000" pitchFamily="2" charset="0"/>
              </a:rPr>
              <a:t>Total cost of ownership</a:t>
            </a:r>
          </a:p>
          <a:p>
            <a:pPr>
              <a:lnSpc>
                <a:spcPts val="1800"/>
              </a:lnSpc>
            </a:pPr>
            <a:r>
              <a:rPr lang="en-GB" sz="1400" dirty="0">
                <a:latin typeface="Permanent Marker" panose="02000000000000000000" pitchFamily="2" charset="0"/>
                <a:ea typeface="Permanent Marker" panose="02000000000000000000" pitchFamily="2" charset="0"/>
              </a:rPr>
              <a:t>rapidly</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37" name="Interaktive Schaltfläche: Zurück oder Vorherige(r) 36">
            <a:hlinkClick r:id="" action="ppaction://hlinkshowjump?jump=firstslide" highlightClick="1"/>
            <a:extLst>
              <a:ext uri="{FF2B5EF4-FFF2-40B4-BE49-F238E27FC236}">
                <a16:creationId xmlns:a16="http://schemas.microsoft.com/office/drawing/2014/main" id="{78306D4F-0C67-4655-9456-859C7EA606AB}"/>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606838219"/>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40045" y="1172187"/>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1940147" cy="769441"/>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p>
          <a:p>
            <a:r>
              <a:rPr lang="en-GB" sz="1000" dirty="0">
                <a:latin typeface="Permanent Marker" panose="02000000000000000000" pitchFamily="2" charset="0"/>
                <a:ea typeface="Permanent Marker" panose="02000000000000000000" pitchFamily="2" charset="0"/>
              </a:rPr>
              <a:t>What is Their Challenge</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Online problem solving leadership delivered – rapid connect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38067" y="2059518"/>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459663" y="291410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446002"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5223169" y="3108968"/>
            <a:ext cx="1664110" cy="1002454"/>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Solving urgent</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business problems</a:t>
            </a:r>
          </a:p>
          <a:p>
            <a:pPr>
              <a:lnSpc>
                <a:spcPts val="1800"/>
              </a:lnSpc>
            </a:pPr>
            <a:r>
              <a:rPr lang="en-GB" sz="1300" dirty="0">
                <a:latin typeface="Permanent Marker" panose="02000000000000000000" pitchFamily="2" charset="0"/>
                <a:ea typeface="Permanent Marker" panose="02000000000000000000" pitchFamily="2" charset="0"/>
              </a:rPr>
              <a:t>On demand with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rapid connect</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1344022"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personal</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relationships</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396567" y="405096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684465" y="3963428"/>
            <a:ext cx="1632178" cy="771621"/>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Rapid connect for</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value leaders</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mobile phone</a:t>
            </a: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605568"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Subscription fee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rapid connect</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271054"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development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371376" y="273387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783920" y="2583228"/>
            <a:ext cx="1372363"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Building and</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managing</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rapid connect</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2632714" cy="100591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rapid connect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Kundenbewertung">
            <a:extLst>
              <a:ext uri="{FF2B5EF4-FFF2-40B4-BE49-F238E27FC236}">
                <a16:creationId xmlns:a16="http://schemas.microsoft.com/office/drawing/2014/main" id="{1B6BA16C-EBE7-484A-8B73-FDC6CCC704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0058" y="1613319"/>
            <a:ext cx="360000" cy="360000"/>
          </a:xfrm>
          <a:prstGeom prst="rect">
            <a:avLst/>
          </a:prstGeom>
        </p:spPr>
      </p:pic>
      <p:sp>
        <p:nvSpPr>
          <p:cNvPr id="36" name="Textfeld 35">
            <a:extLst>
              <a:ext uri="{FF2B5EF4-FFF2-40B4-BE49-F238E27FC236}">
                <a16:creationId xmlns:a16="http://schemas.microsoft.com/office/drawing/2014/main" id="{BE6CA116-B07F-468A-AF1A-01DEA2D5A542}"/>
              </a:ext>
            </a:extLst>
          </p:cNvPr>
          <p:cNvSpPr txBox="1"/>
          <p:nvPr/>
        </p:nvSpPr>
        <p:spPr>
          <a:xfrm>
            <a:off x="9872739" y="2959721"/>
            <a:ext cx="1887696" cy="1236749"/>
          </a:xfrm>
          <a:prstGeom prst="rect">
            <a:avLst/>
          </a:prstGeom>
          <a:solidFill>
            <a:srgbClr val="FFC000"/>
          </a:solid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Value stakeholders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need access to</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business experts</a:t>
            </a:r>
          </a:p>
          <a:p>
            <a:pPr>
              <a:lnSpc>
                <a:spcPts val="1800"/>
              </a:lnSpc>
            </a:pPr>
            <a:r>
              <a:rPr lang="en-GB" sz="1400" dirty="0">
                <a:latin typeface="Permanent Marker" panose="02000000000000000000" pitchFamily="2" charset="0"/>
                <a:ea typeface="Permanent Marker" panose="02000000000000000000" pitchFamily="2" charset="0"/>
              </a:rPr>
              <a:t>On demand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37" name="Interaktive Schaltfläche: Zurück oder Vorherige(r) 36">
            <a:hlinkClick r:id="" action="ppaction://hlinkshowjump?jump=firstslide" highlightClick="1"/>
            <a:extLst>
              <a:ext uri="{FF2B5EF4-FFF2-40B4-BE49-F238E27FC236}">
                <a16:creationId xmlns:a16="http://schemas.microsoft.com/office/drawing/2014/main" id="{70558728-A861-4C7B-ADFB-470FCBA0E7E3}"/>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326892637"/>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40045" y="1172187"/>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1940147" cy="769441"/>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p>
          <a:p>
            <a:r>
              <a:rPr lang="en-GB" sz="1000" dirty="0">
                <a:latin typeface="Permanent Marker" panose="02000000000000000000" pitchFamily="2" charset="0"/>
                <a:ea typeface="Permanent Marker" panose="02000000000000000000" pitchFamily="2" charset="0"/>
              </a:rPr>
              <a:t>What is Their Challenge</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Digital product selling delivered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38067" y="2059518"/>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510131" y="29839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446002"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5223169" y="3108968"/>
            <a:ext cx="1915396" cy="1002454"/>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Get digital products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that</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save costs, time and </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avoid hassles</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1683218"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automated</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order fulfilment</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396567" y="405096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684465" y="3963428"/>
            <a:ext cx="1615827" cy="540789"/>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Own digital shop</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pay and download</a:t>
            </a: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519519"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Digital product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sale</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271054"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development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371376" y="273387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643748" y="2583097"/>
            <a:ext cx="1603003"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Building and </a:t>
            </a:r>
          </a:p>
          <a:p>
            <a:pPr>
              <a:lnSpc>
                <a:spcPts val="1800"/>
              </a:lnSpc>
            </a:pPr>
            <a:r>
              <a:rPr lang="en-GB" sz="1400" dirty="0">
                <a:latin typeface="Permanent Marker" panose="02000000000000000000" pitchFamily="2" charset="0"/>
                <a:ea typeface="Permanent Marker" panose="02000000000000000000" pitchFamily="2" charset="0"/>
              </a:rPr>
              <a:t>Monetizing</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digital products</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2632714" cy="100591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digital product selling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Kiste">
            <a:extLst>
              <a:ext uri="{FF2B5EF4-FFF2-40B4-BE49-F238E27FC236}">
                <a16:creationId xmlns:a16="http://schemas.microsoft.com/office/drawing/2014/main" id="{1B6BA16C-EBE7-484A-8B73-FDC6CCC704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0058" y="1613319"/>
            <a:ext cx="360000" cy="360000"/>
          </a:xfrm>
          <a:prstGeom prst="rect">
            <a:avLst/>
          </a:prstGeom>
        </p:spPr>
      </p:pic>
      <p:sp>
        <p:nvSpPr>
          <p:cNvPr id="36" name="Textfeld 35">
            <a:extLst>
              <a:ext uri="{FF2B5EF4-FFF2-40B4-BE49-F238E27FC236}">
                <a16:creationId xmlns:a16="http://schemas.microsoft.com/office/drawing/2014/main" id="{A8FCE444-3C57-44E9-A53D-4763884D3C81}"/>
              </a:ext>
            </a:extLst>
          </p:cNvPr>
          <p:cNvSpPr txBox="1"/>
          <p:nvPr/>
        </p:nvSpPr>
        <p:spPr>
          <a:xfrm>
            <a:off x="9872739" y="2959721"/>
            <a:ext cx="1741759" cy="1698414"/>
          </a:xfrm>
          <a:prstGeom prst="rect">
            <a:avLst/>
          </a:prstGeom>
          <a:solidFill>
            <a:srgbClr val="FFC000"/>
          </a:solid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Most innovative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digital leaders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want digital</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products that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save costs, time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and Avoid Hassles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37" name="Interaktive Schaltfläche: Zurück oder Vorherige(r) 36">
            <a:hlinkClick r:id="" action="ppaction://hlinkshowjump?jump=firstslide" highlightClick="1"/>
            <a:extLst>
              <a:ext uri="{FF2B5EF4-FFF2-40B4-BE49-F238E27FC236}">
                <a16:creationId xmlns:a16="http://schemas.microsoft.com/office/drawing/2014/main" id="{4E534924-D4BB-4B94-BE79-B8EA1A623F5F}"/>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590524237"/>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9D0E-1A68-4789-9CD8-B59FDD031A64}"/>
              </a:ext>
            </a:extLst>
          </p:cNvPr>
          <p:cNvSpPr>
            <a:spLocks noGrp="1"/>
          </p:cNvSpPr>
          <p:nvPr>
            <p:ph type="title"/>
          </p:nvPr>
        </p:nvSpPr>
        <p:spPr>
          <a:xfrm>
            <a:off x="1460058" y="136525"/>
            <a:ext cx="10569382" cy="1325563"/>
          </a:xfrm>
        </p:spPr>
        <p:txBody>
          <a:bodyPr>
            <a:normAutofit/>
          </a:bodyPr>
          <a:lstStyle/>
          <a:p>
            <a:r>
              <a:rPr lang="en-GB" sz="4000" dirty="0">
                <a:latin typeface="Permanent Marker" panose="02000000000000000000" pitchFamily="2" charset="0"/>
                <a:ea typeface="Permanent Marker" panose="02000000000000000000" pitchFamily="2" charset="0"/>
              </a:rPr>
              <a:t>rapid business model creation</a:t>
            </a:r>
          </a:p>
        </p:txBody>
      </p:sp>
      <p:sp>
        <p:nvSpPr>
          <p:cNvPr id="4" name="Fußzeilenplatzhalter 3">
            <a:extLst>
              <a:ext uri="{FF2B5EF4-FFF2-40B4-BE49-F238E27FC236}">
                <a16:creationId xmlns:a16="http://schemas.microsoft.com/office/drawing/2014/main" id="{43639FB2-1C20-41C6-A63A-972AE3C53AFB}"/>
              </a:ext>
            </a:extLst>
          </p:cNvPr>
          <p:cNvSpPr>
            <a:spLocks noGrp="1"/>
          </p:cNvSpPr>
          <p:nvPr>
            <p:ph type="ftr" sz="quarter" idx="11"/>
          </p:nvPr>
        </p:nvSpPr>
        <p:spPr>
          <a:xfrm>
            <a:off x="4032104" y="6471405"/>
            <a:ext cx="4114800" cy="365125"/>
          </a:xfrm>
        </p:spPr>
        <p:txBody>
          <a:bodyPr>
            <a:normAutofit fontScale="92500"/>
          </a:bodyPr>
          <a:lstStyle/>
          <a:p>
            <a:pPr>
              <a:spcAft>
                <a:spcPts val="600"/>
              </a:spcAft>
            </a:pPr>
            <a:r>
              <a:rPr lang="en-GB" dirty="0"/>
              <a:t>Establishing leadership in business innovation</a:t>
            </a:r>
          </a:p>
        </p:txBody>
      </p:sp>
      <p:pic>
        <p:nvPicPr>
          <p:cNvPr id="19" name="Grafik 18" descr="Ein Bild, das Objekt enthält.&#10;&#10;Automatisch generierte Beschreibung">
            <a:extLst>
              <a:ext uri="{FF2B5EF4-FFF2-40B4-BE49-F238E27FC236}">
                <a16:creationId xmlns:a16="http://schemas.microsoft.com/office/drawing/2014/main" id="{22A71D74-DD9C-493D-B5BD-3C4A60305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
        <p:nvSpPr>
          <p:cNvPr id="5" name="Textfeld 4">
            <a:extLst>
              <a:ext uri="{FF2B5EF4-FFF2-40B4-BE49-F238E27FC236}">
                <a16:creationId xmlns:a16="http://schemas.microsoft.com/office/drawing/2014/main" id="{DD5F0649-E123-4F4D-B728-2CDA7CA26CA7}"/>
              </a:ext>
            </a:extLst>
          </p:cNvPr>
          <p:cNvSpPr txBox="1"/>
          <p:nvPr/>
        </p:nvSpPr>
        <p:spPr>
          <a:xfrm>
            <a:off x="9199300" y="6488668"/>
            <a:ext cx="2627642" cy="369332"/>
          </a:xfrm>
          <a:prstGeom prst="rect">
            <a:avLst/>
          </a:prstGeom>
          <a:noFill/>
        </p:spPr>
        <p:txBody>
          <a:bodyPr wrap="none" rtlCol="0">
            <a:spAutoFit/>
          </a:bodyPr>
          <a:lstStyle/>
          <a:p>
            <a:r>
              <a:rPr lang="en-GB" dirty="0"/>
              <a:t>www.rapidknowhow.com</a:t>
            </a:r>
          </a:p>
        </p:txBody>
      </p:sp>
      <p:pic>
        <p:nvPicPr>
          <p:cNvPr id="7" name="Grafik 6" descr="Ein Bild, das Shoji enthält.&#10;&#10;Automatisch generierte Beschreibung">
            <a:extLst>
              <a:ext uri="{FF2B5EF4-FFF2-40B4-BE49-F238E27FC236}">
                <a16:creationId xmlns:a16="http://schemas.microsoft.com/office/drawing/2014/main" id="{C3EE2892-DE2E-4E8D-92E6-51A1079A4EFA}"/>
              </a:ext>
            </a:extLst>
          </p:cNvPr>
          <p:cNvPicPr>
            <a:picLocks/>
          </p:cNvPicPr>
          <p:nvPr/>
        </p:nvPicPr>
        <p:blipFill rotWithShape="1">
          <a:blip r:embed="rId4">
            <a:extLst>
              <a:ext uri="{28A0092B-C50C-407E-A947-70E740481C1C}">
                <a14:useLocalDpi xmlns:a14="http://schemas.microsoft.com/office/drawing/2010/main" val="0"/>
              </a:ext>
            </a:extLst>
          </a:blip>
          <a:srcRect l="4316" t="16043" r="3434" b="12253"/>
          <a:stretch/>
        </p:blipFill>
        <p:spPr>
          <a:xfrm>
            <a:off x="540045" y="1172187"/>
            <a:ext cx="11509624" cy="5395912"/>
          </a:xfrm>
          <a:prstGeom prst="rect">
            <a:avLst/>
          </a:prstGeom>
        </p:spPr>
      </p:pic>
      <p:sp>
        <p:nvSpPr>
          <p:cNvPr id="65" name="Textfeld 64">
            <a:extLst>
              <a:ext uri="{FF2B5EF4-FFF2-40B4-BE49-F238E27FC236}">
                <a16:creationId xmlns:a16="http://schemas.microsoft.com/office/drawing/2014/main" id="{EDC3856B-9E58-43F8-9527-774981E98CFB}"/>
              </a:ext>
            </a:extLst>
          </p:cNvPr>
          <p:cNvSpPr txBox="1"/>
          <p:nvPr/>
        </p:nvSpPr>
        <p:spPr>
          <a:xfrm>
            <a:off x="5351554" y="2083220"/>
            <a:ext cx="1740413"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Value proposition</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Why your customers</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 pay for your product</a:t>
            </a:r>
            <a:endParaRPr lang="en-GB" sz="1400" dirty="0">
              <a:latin typeface="Permanent Marker" panose="02000000000000000000" pitchFamily="2" charset="0"/>
              <a:ea typeface="Permanent Marker" panose="02000000000000000000" pitchFamily="2" charset="0"/>
            </a:endParaRPr>
          </a:p>
        </p:txBody>
      </p:sp>
      <p:sp>
        <p:nvSpPr>
          <p:cNvPr id="66" name="Textfeld 65">
            <a:extLst>
              <a:ext uri="{FF2B5EF4-FFF2-40B4-BE49-F238E27FC236}">
                <a16:creationId xmlns:a16="http://schemas.microsoft.com/office/drawing/2014/main" id="{24E9BEA5-39F5-4DD7-A6D6-579270923A3C}"/>
              </a:ext>
            </a:extLst>
          </p:cNvPr>
          <p:cNvSpPr txBox="1"/>
          <p:nvPr/>
        </p:nvSpPr>
        <p:spPr>
          <a:xfrm>
            <a:off x="9393352" y="2097363"/>
            <a:ext cx="1940147" cy="769441"/>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segments </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most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important customers</a:t>
            </a:r>
          </a:p>
          <a:p>
            <a:r>
              <a:rPr lang="en-GB" sz="1000" dirty="0">
                <a:latin typeface="Permanent Marker" panose="02000000000000000000" pitchFamily="2" charset="0"/>
                <a:ea typeface="Permanent Marker" panose="02000000000000000000" pitchFamily="2" charset="0"/>
              </a:rPr>
              <a:t>What is Their Challenge</a:t>
            </a:r>
          </a:p>
        </p:txBody>
      </p:sp>
      <p:sp>
        <p:nvSpPr>
          <p:cNvPr id="67" name="Textfeld 66">
            <a:extLst>
              <a:ext uri="{FF2B5EF4-FFF2-40B4-BE49-F238E27FC236}">
                <a16:creationId xmlns:a16="http://schemas.microsoft.com/office/drawing/2014/main" id="{FA06F473-01FB-4DB3-A7B0-2943AE1DFF62}"/>
              </a:ext>
            </a:extLst>
          </p:cNvPr>
          <p:cNvSpPr txBox="1"/>
          <p:nvPr/>
        </p:nvSpPr>
        <p:spPr>
          <a:xfrm>
            <a:off x="7279456" y="2097364"/>
            <a:ext cx="2230675"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Customer relationships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kind of relationships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 want to have</a:t>
            </a:r>
            <a:endParaRPr lang="en-GB" dirty="0">
              <a:latin typeface="Permanent Marker" panose="02000000000000000000" pitchFamily="2" charset="0"/>
              <a:ea typeface="Permanent Marker" panose="02000000000000000000" pitchFamily="2" charset="0"/>
            </a:endParaRPr>
          </a:p>
        </p:txBody>
      </p:sp>
      <p:sp>
        <p:nvSpPr>
          <p:cNvPr id="70" name="Textfeld 69">
            <a:extLst>
              <a:ext uri="{FF2B5EF4-FFF2-40B4-BE49-F238E27FC236}">
                <a16:creationId xmlns:a16="http://schemas.microsoft.com/office/drawing/2014/main" id="{CF327E6B-F175-424C-A517-4F7A77E5F774}"/>
              </a:ext>
            </a:extLst>
          </p:cNvPr>
          <p:cNvSpPr txBox="1"/>
          <p:nvPr/>
        </p:nvSpPr>
        <p:spPr>
          <a:xfrm>
            <a:off x="3181690" y="3447466"/>
            <a:ext cx="206979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resources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valuable</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resources</a:t>
            </a:r>
            <a:endParaRPr lang="en-GB" sz="1400" dirty="0">
              <a:latin typeface="Permanent Marker" panose="02000000000000000000" pitchFamily="2" charset="0"/>
              <a:ea typeface="Permanent Marker" panose="02000000000000000000" pitchFamily="2" charset="0"/>
            </a:endParaRPr>
          </a:p>
        </p:txBody>
      </p:sp>
      <p:sp>
        <p:nvSpPr>
          <p:cNvPr id="73" name="Textfeld 72">
            <a:extLst>
              <a:ext uri="{FF2B5EF4-FFF2-40B4-BE49-F238E27FC236}">
                <a16:creationId xmlns:a16="http://schemas.microsoft.com/office/drawing/2014/main" id="{84BAD8C8-4F39-4CFF-B82A-43DD7B43A604}"/>
              </a:ext>
            </a:extLst>
          </p:cNvPr>
          <p:cNvSpPr txBox="1"/>
          <p:nvPr/>
        </p:nvSpPr>
        <p:spPr>
          <a:xfrm>
            <a:off x="1460058" y="4844035"/>
            <a:ext cx="184377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costs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to create value</a:t>
            </a:r>
            <a:endParaRPr lang="en-GB" sz="1400" dirty="0">
              <a:latin typeface="Permanent Marker" panose="02000000000000000000" pitchFamily="2" charset="0"/>
              <a:ea typeface="Permanent Marker" panose="02000000000000000000" pitchFamily="2" charset="0"/>
            </a:endParaRPr>
          </a:p>
        </p:txBody>
      </p:sp>
      <p:sp>
        <p:nvSpPr>
          <p:cNvPr id="118" name="Inhaltsplatzhalter 2">
            <a:extLst>
              <a:ext uri="{FF2B5EF4-FFF2-40B4-BE49-F238E27FC236}">
                <a16:creationId xmlns:a16="http://schemas.microsoft.com/office/drawing/2014/main" id="{E85505AC-68D3-4C88-8E14-7139C2A277EF}"/>
              </a:ext>
            </a:extLst>
          </p:cNvPr>
          <p:cNvSpPr txBox="1">
            <a:spLocks/>
          </p:cNvSpPr>
          <p:nvPr/>
        </p:nvSpPr>
        <p:spPr>
          <a:xfrm>
            <a:off x="1662078" y="1649192"/>
            <a:ext cx="10228154" cy="523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rgbClr val="00B050"/>
                </a:solidFill>
                <a:latin typeface="Permanent Marker" panose="02000000000000000000" pitchFamily="2" charset="0"/>
                <a:ea typeface="Permanent Marker" panose="02000000000000000000" pitchFamily="2" charset="0"/>
              </a:rPr>
              <a:t>Cash flow cycle (cfc) leadership delivered  </a:t>
            </a:r>
          </a:p>
        </p:txBody>
      </p:sp>
      <p:sp>
        <p:nvSpPr>
          <p:cNvPr id="119" name="Textfeld 118">
            <a:extLst>
              <a:ext uri="{FF2B5EF4-FFF2-40B4-BE49-F238E27FC236}">
                <a16:creationId xmlns:a16="http://schemas.microsoft.com/office/drawing/2014/main" id="{0AF88B55-F940-4EB9-B5DF-FA6452685A04}"/>
              </a:ext>
            </a:extLst>
          </p:cNvPr>
          <p:cNvSpPr txBox="1"/>
          <p:nvPr/>
        </p:nvSpPr>
        <p:spPr>
          <a:xfrm>
            <a:off x="1318208" y="2083220"/>
            <a:ext cx="1326004"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partners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who are your key </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business partners</a:t>
            </a:r>
            <a:endParaRPr lang="en-GB" sz="1400" dirty="0">
              <a:latin typeface="Permanent Marker" panose="02000000000000000000" pitchFamily="2" charset="0"/>
              <a:ea typeface="Permanent Marker" panose="02000000000000000000" pitchFamily="2" charset="0"/>
            </a:endParaRPr>
          </a:p>
        </p:txBody>
      </p:sp>
      <p:sp>
        <p:nvSpPr>
          <p:cNvPr id="120" name="Textfeld 119">
            <a:extLst>
              <a:ext uri="{FF2B5EF4-FFF2-40B4-BE49-F238E27FC236}">
                <a16:creationId xmlns:a16="http://schemas.microsoft.com/office/drawing/2014/main" id="{33BB86C6-6C3F-4ABF-AD30-2317ECF654EE}"/>
              </a:ext>
            </a:extLst>
          </p:cNvPr>
          <p:cNvSpPr txBox="1"/>
          <p:nvPr/>
        </p:nvSpPr>
        <p:spPr>
          <a:xfrm>
            <a:off x="3238067" y="2059518"/>
            <a:ext cx="2113079"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Key activities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most important</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activities</a:t>
            </a:r>
            <a:endParaRPr lang="en-GB" sz="1400" dirty="0">
              <a:latin typeface="Permanent Marker" panose="02000000000000000000" pitchFamily="2" charset="0"/>
              <a:ea typeface="Permanent Marker" panose="02000000000000000000" pitchFamily="2" charset="0"/>
            </a:endParaRPr>
          </a:p>
        </p:txBody>
      </p:sp>
      <p:sp>
        <p:nvSpPr>
          <p:cNvPr id="121" name="Textfeld 120">
            <a:extLst>
              <a:ext uri="{FF2B5EF4-FFF2-40B4-BE49-F238E27FC236}">
                <a16:creationId xmlns:a16="http://schemas.microsoft.com/office/drawing/2014/main" id="{9AC72219-D790-494A-B398-132F9E35179F}"/>
              </a:ext>
            </a:extLst>
          </p:cNvPr>
          <p:cNvSpPr txBox="1"/>
          <p:nvPr/>
        </p:nvSpPr>
        <p:spPr>
          <a:xfrm>
            <a:off x="6574135" y="4929708"/>
            <a:ext cx="2683748" cy="461665"/>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Revenue streams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What are your main sources of revenue</a:t>
            </a:r>
            <a:endParaRPr lang="en-GB" sz="1400" dirty="0">
              <a:latin typeface="Permanent Marker" panose="02000000000000000000" pitchFamily="2" charset="0"/>
              <a:ea typeface="Permanent Marker" panose="02000000000000000000" pitchFamily="2" charset="0"/>
            </a:endParaRPr>
          </a:p>
        </p:txBody>
      </p:sp>
      <p:sp>
        <p:nvSpPr>
          <p:cNvPr id="122" name="Flussdiagramm: Verbinder 121">
            <a:extLst>
              <a:ext uri="{FF2B5EF4-FFF2-40B4-BE49-F238E27FC236}">
                <a16:creationId xmlns:a16="http://schemas.microsoft.com/office/drawing/2014/main" id="{5B0B6ADC-F838-4613-B9F4-8707FE8E6425}"/>
              </a:ext>
            </a:extLst>
          </p:cNvPr>
          <p:cNvSpPr/>
          <p:nvPr/>
        </p:nvSpPr>
        <p:spPr>
          <a:xfrm>
            <a:off x="9528742" y="2968064"/>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6" name="Textfeld 135">
            <a:extLst>
              <a:ext uri="{FF2B5EF4-FFF2-40B4-BE49-F238E27FC236}">
                <a16:creationId xmlns:a16="http://schemas.microsoft.com/office/drawing/2014/main" id="{23B139DE-E3DA-43C5-9695-EE3EFA752DF6}"/>
              </a:ext>
            </a:extLst>
          </p:cNvPr>
          <p:cNvSpPr txBox="1"/>
          <p:nvPr/>
        </p:nvSpPr>
        <p:spPr>
          <a:xfrm>
            <a:off x="7279456" y="3457731"/>
            <a:ext cx="1978427" cy="615553"/>
          </a:xfrm>
          <a:prstGeom prst="rect">
            <a:avLst/>
          </a:prstGeom>
          <a:noFill/>
        </p:spPr>
        <p:txBody>
          <a:bodyPr wrap="none" rtlCol="0">
            <a:spAutoFit/>
          </a:bodyPr>
          <a:lstStyle/>
          <a:p>
            <a:r>
              <a:rPr lang="en-GB" sz="1400" dirty="0">
                <a:latin typeface="Permanent Marker" panose="02000000000000000000" pitchFamily="2" charset="0"/>
                <a:ea typeface="Permanent Marker" panose="02000000000000000000" pitchFamily="2" charset="0"/>
              </a:rPr>
              <a:t>Channels</a:t>
            </a:r>
            <a:br>
              <a:rPr lang="en-GB" sz="14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How Do you sell and deliver</a:t>
            </a:r>
            <a:br>
              <a:rPr lang="en-GB" sz="1000" dirty="0">
                <a:latin typeface="Permanent Marker" panose="02000000000000000000" pitchFamily="2" charset="0"/>
                <a:ea typeface="Permanent Marker" panose="02000000000000000000" pitchFamily="2" charset="0"/>
              </a:rPr>
            </a:br>
            <a:r>
              <a:rPr lang="en-GB" sz="1000" dirty="0">
                <a:latin typeface="Permanent Marker" panose="02000000000000000000" pitchFamily="2" charset="0"/>
                <a:ea typeface="Permanent Marker" panose="02000000000000000000" pitchFamily="2" charset="0"/>
              </a:rPr>
              <a:t>your product</a:t>
            </a:r>
            <a:endParaRPr lang="en-GB" dirty="0">
              <a:latin typeface="Permanent Marker" panose="02000000000000000000" pitchFamily="2" charset="0"/>
              <a:ea typeface="Permanent Marker" panose="02000000000000000000" pitchFamily="2" charset="0"/>
            </a:endParaRPr>
          </a:p>
        </p:txBody>
      </p:sp>
      <p:sp>
        <p:nvSpPr>
          <p:cNvPr id="138" name="Flussdiagramm: Verbinder 137">
            <a:extLst>
              <a:ext uri="{FF2B5EF4-FFF2-40B4-BE49-F238E27FC236}">
                <a16:creationId xmlns:a16="http://schemas.microsoft.com/office/drawing/2014/main" id="{5C5B1D3C-FF7E-487A-B03F-2BE8E5AA0EED}"/>
              </a:ext>
            </a:extLst>
          </p:cNvPr>
          <p:cNvSpPr/>
          <p:nvPr/>
        </p:nvSpPr>
        <p:spPr>
          <a:xfrm>
            <a:off x="5446002" y="2746241"/>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39" name="Textfeld 138">
            <a:extLst>
              <a:ext uri="{FF2B5EF4-FFF2-40B4-BE49-F238E27FC236}">
                <a16:creationId xmlns:a16="http://schemas.microsoft.com/office/drawing/2014/main" id="{28734A05-192E-4DFB-AFC8-8769844FF929}"/>
              </a:ext>
            </a:extLst>
          </p:cNvPr>
          <p:cNvSpPr txBox="1"/>
          <p:nvPr/>
        </p:nvSpPr>
        <p:spPr>
          <a:xfrm>
            <a:off x="5223169" y="3108968"/>
            <a:ext cx="1516697" cy="771621"/>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Optimizing the</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cash-flow cycle</a:t>
            </a:r>
          </a:p>
          <a:p>
            <a:pPr>
              <a:lnSpc>
                <a:spcPts val="1800"/>
              </a:lnSpc>
            </a:pPr>
            <a:r>
              <a:rPr lang="en-GB" sz="1300" dirty="0">
                <a:latin typeface="Permanent Marker" panose="02000000000000000000" pitchFamily="2" charset="0"/>
                <a:ea typeface="Permanent Marker" panose="02000000000000000000" pitchFamily="2" charset="0"/>
              </a:rPr>
              <a:t>rapidly</a:t>
            </a:r>
          </a:p>
        </p:txBody>
      </p:sp>
      <p:sp>
        <p:nvSpPr>
          <p:cNvPr id="141" name="Flussdiagramm: Verbinder 140">
            <a:extLst>
              <a:ext uri="{FF2B5EF4-FFF2-40B4-BE49-F238E27FC236}">
                <a16:creationId xmlns:a16="http://schemas.microsoft.com/office/drawing/2014/main" id="{A6E98D23-C3D4-429D-871C-290D8BC812B5}"/>
              </a:ext>
            </a:extLst>
          </p:cNvPr>
          <p:cNvSpPr/>
          <p:nvPr/>
        </p:nvSpPr>
        <p:spPr>
          <a:xfrm>
            <a:off x="7397570" y="277391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42" name="Textfeld 141">
            <a:extLst>
              <a:ext uri="{FF2B5EF4-FFF2-40B4-BE49-F238E27FC236}">
                <a16:creationId xmlns:a16="http://schemas.microsoft.com/office/drawing/2014/main" id="{0A3915E9-93CF-487E-9DEE-810E85CAB396}"/>
              </a:ext>
            </a:extLst>
          </p:cNvPr>
          <p:cNvSpPr txBox="1"/>
          <p:nvPr/>
        </p:nvSpPr>
        <p:spPr>
          <a:xfrm>
            <a:off x="7748174" y="2732035"/>
            <a:ext cx="968855"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advisory</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coaching</a:t>
            </a:r>
          </a:p>
        </p:txBody>
      </p:sp>
      <p:sp>
        <p:nvSpPr>
          <p:cNvPr id="144" name="Flussdiagramm: Verbinder 143">
            <a:extLst>
              <a:ext uri="{FF2B5EF4-FFF2-40B4-BE49-F238E27FC236}">
                <a16:creationId xmlns:a16="http://schemas.microsoft.com/office/drawing/2014/main" id="{E6DA89E1-10C3-41AA-9454-D25C2ED32CAF}"/>
              </a:ext>
            </a:extLst>
          </p:cNvPr>
          <p:cNvSpPr/>
          <p:nvPr/>
        </p:nvSpPr>
        <p:spPr>
          <a:xfrm>
            <a:off x="7373984" y="40472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45" name="Textfeld 144">
            <a:extLst>
              <a:ext uri="{FF2B5EF4-FFF2-40B4-BE49-F238E27FC236}">
                <a16:creationId xmlns:a16="http://schemas.microsoft.com/office/drawing/2014/main" id="{7BA23530-6D14-42AF-8005-F7E33F4A4AC9}"/>
              </a:ext>
            </a:extLst>
          </p:cNvPr>
          <p:cNvSpPr txBox="1"/>
          <p:nvPr/>
        </p:nvSpPr>
        <p:spPr>
          <a:xfrm>
            <a:off x="7684465" y="3963428"/>
            <a:ext cx="1907382" cy="540789"/>
          </a:xfrm>
          <a:prstGeom prst="rect">
            <a:avLst/>
          </a:prstGeom>
          <a:noFill/>
        </p:spPr>
        <p:txBody>
          <a:bodyPr wrap="none" rtlCol="0">
            <a:spAutoFit/>
          </a:bodyPr>
          <a:lstStyle/>
          <a:p>
            <a:pPr>
              <a:lnSpc>
                <a:spcPts val="1800"/>
              </a:lnSpc>
            </a:pPr>
            <a:r>
              <a:rPr lang="en-GB" sz="1300" dirty="0">
                <a:latin typeface="Permanent Marker" panose="02000000000000000000" pitchFamily="2" charset="0"/>
                <a:ea typeface="Permanent Marker" panose="02000000000000000000" pitchFamily="2" charset="0"/>
              </a:rPr>
              <a:t>Rapid CFC optimizing</a:t>
            </a:r>
            <a:br>
              <a:rPr lang="en-GB" sz="1300" dirty="0">
                <a:latin typeface="Permanent Marker" panose="02000000000000000000" pitchFamily="2" charset="0"/>
                <a:ea typeface="Permanent Marker" panose="02000000000000000000" pitchFamily="2" charset="0"/>
              </a:rPr>
            </a:br>
            <a:r>
              <a:rPr lang="en-GB" sz="1300" dirty="0">
                <a:latin typeface="Permanent Marker" panose="02000000000000000000" pitchFamily="2" charset="0"/>
                <a:ea typeface="Permanent Marker" panose="02000000000000000000" pitchFamily="2" charset="0"/>
              </a:rPr>
              <a:t>consulting </a:t>
            </a:r>
          </a:p>
        </p:txBody>
      </p:sp>
      <p:sp>
        <p:nvSpPr>
          <p:cNvPr id="152" name="Flussdiagramm: Verbinder 151">
            <a:extLst>
              <a:ext uri="{FF2B5EF4-FFF2-40B4-BE49-F238E27FC236}">
                <a16:creationId xmlns:a16="http://schemas.microsoft.com/office/drawing/2014/main" id="{2522019D-86C8-45DB-90DA-6E57202BD8ED}"/>
              </a:ext>
            </a:extLst>
          </p:cNvPr>
          <p:cNvSpPr/>
          <p:nvPr/>
        </p:nvSpPr>
        <p:spPr>
          <a:xfrm>
            <a:off x="9510131" y="5008850"/>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53" name="Textfeld 152">
            <a:extLst>
              <a:ext uri="{FF2B5EF4-FFF2-40B4-BE49-F238E27FC236}">
                <a16:creationId xmlns:a16="http://schemas.microsoft.com/office/drawing/2014/main" id="{1EFCE768-91E1-48D5-A3B1-0FEF7C3DB965}"/>
              </a:ext>
            </a:extLst>
          </p:cNvPr>
          <p:cNvSpPr txBox="1"/>
          <p:nvPr/>
        </p:nvSpPr>
        <p:spPr>
          <a:xfrm>
            <a:off x="9806849" y="4950217"/>
            <a:ext cx="1473545" cy="544252"/>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Consulting fee</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advisory fee</a:t>
            </a:r>
          </a:p>
        </p:txBody>
      </p:sp>
      <p:sp>
        <p:nvSpPr>
          <p:cNvPr id="154" name="Flussdiagramm: Verbinder 153">
            <a:extLst>
              <a:ext uri="{FF2B5EF4-FFF2-40B4-BE49-F238E27FC236}">
                <a16:creationId xmlns:a16="http://schemas.microsoft.com/office/drawing/2014/main" id="{9C2DC5EC-5A9F-4333-A63C-752C855C6AB4}"/>
              </a:ext>
            </a:extLst>
          </p:cNvPr>
          <p:cNvSpPr/>
          <p:nvPr/>
        </p:nvSpPr>
        <p:spPr>
          <a:xfrm>
            <a:off x="1337178" y="3149572"/>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155" name="Textfeld 154">
            <a:extLst>
              <a:ext uri="{FF2B5EF4-FFF2-40B4-BE49-F238E27FC236}">
                <a16:creationId xmlns:a16="http://schemas.microsoft.com/office/drawing/2014/main" id="{9661A358-10C3-403E-B491-C1FC8D669EC2}"/>
              </a:ext>
            </a:extLst>
          </p:cNvPr>
          <p:cNvSpPr txBox="1"/>
          <p:nvPr/>
        </p:nvSpPr>
        <p:spPr>
          <a:xfrm>
            <a:off x="1692972" y="3151961"/>
            <a:ext cx="1468672" cy="313419"/>
          </a:xfrm>
          <a:prstGeom prst="rect">
            <a:avLst/>
          </a:prstGeom>
          <a:noFill/>
        </p:spPr>
        <p:txBody>
          <a:bodyPr wrap="none" rtlCol="0">
            <a:spAutoFit/>
          </a:bodyPr>
          <a:lstStyle/>
          <a:p>
            <a:pPr>
              <a:lnSpc>
                <a:spcPts val="1800"/>
              </a:lnSpc>
            </a:pPr>
            <a:r>
              <a:rPr lang="en-GB" sz="1400" dirty="0" err="1">
                <a:latin typeface="Permanent Marker" panose="02000000000000000000" pitchFamily="2" charset="0"/>
                <a:ea typeface="Permanent Marker" panose="02000000000000000000" pitchFamily="2" charset="0"/>
              </a:rPr>
              <a:t>rapidknowhow</a:t>
            </a:r>
            <a:endParaRPr lang="en-GB" sz="1400" dirty="0">
              <a:latin typeface="Permanent Marker" panose="02000000000000000000" pitchFamily="2" charset="0"/>
              <a:ea typeface="Permanent Marker" panose="02000000000000000000" pitchFamily="2" charset="0"/>
            </a:endParaRPr>
          </a:p>
        </p:txBody>
      </p:sp>
      <p:sp>
        <p:nvSpPr>
          <p:cNvPr id="156" name="Flussdiagramm: Verbinder 155">
            <a:extLst>
              <a:ext uri="{FF2B5EF4-FFF2-40B4-BE49-F238E27FC236}">
                <a16:creationId xmlns:a16="http://schemas.microsoft.com/office/drawing/2014/main" id="{8F3FA026-7A10-46EE-81DE-0CA1DC241F35}"/>
              </a:ext>
            </a:extLst>
          </p:cNvPr>
          <p:cNvSpPr/>
          <p:nvPr/>
        </p:nvSpPr>
        <p:spPr>
          <a:xfrm>
            <a:off x="3848171" y="492663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157" name="Textfeld 156">
            <a:extLst>
              <a:ext uri="{FF2B5EF4-FFF2-40B4-BE49-F238E27FC236}">
                <a16:creationId xmlns:a16="http://schemas.microsoft.com/office/drawing/2014/main" id="{D8BD13A4-E007-4545-BE28-9850D0AC3D7B}"/>
              </a:ext>
            </a:extLst>
          </p:cNvPr>
          <p:cNvSpPr txBox="1"/>
          <p:nvPr/>
        </p:nvSpPr>
        <p:spPr>
          <a:xfrm>
            <a:off x="4220188" y="4923926"/>
            <a:ext cx="1271054" cy="1005916"/>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development</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costs</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158" name="Flussdiagramm: Verbinder 157">
            <a:extLst>
              <a:ext uri="{FF2B5EF4-FFF2-40B4-BE49-F238E27FC236}">
                <a16:creationId xmlns:a16="http://schemas.microsoft.com/office/drawing/2014/main" id="{77E3DD7C-9598-479E-A23E-745CFAF649F8}"/>
              </a:ext>
            </a:extLst>
          </p:cNvPr>
          <p:cNvSpPr/>
          <p:nvPr/>
        </p:nvSpPr>
        <p:spPr>
          <a:xfrm>
            <a:off x="3371376" y="2733875"/>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59" name="Textfeld 158">
            <a:extLst>
              <a:ext uri="{FF2B5EF4-FFF2-40B4-BE49-F238E27FC236}">
                <a16:creationId xmlns:a16="http://schemas.microsoft.com/office/drawing/2014/main" id="{9AB1FE4A-D0F8-4885-9206-F6E6C12561B6}"/>
              </a:ext>
            </a:extLst>
          </p:cNvPr>
          <p:cNvSpPr txBox="1"/>
          <p:nvPr/>
        </p:nvSpPr>
        <p:spPr>
          <a:xfrm>
            <a:off x="3643748" y="2583097"/>
            <a:ext cx="1289712" cy="775084"/>
          </a:xfrm>
          <a:prstGeom prst="rect">
            <a:avLst/>
          </a:prstGeom>
          <a:no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Coaching in </a:t>
            </a:r>
          </a:p>
          <a:p>
            <a:pPr>
              <a:lnSpc>
                <a:spcPts val="1800"/>
              </a:lnSpc>
            </a:pPr>
            <a:r>
              <a:rPr lang="en-GB" sz="1400" dirty="0">
                <a:latin typeface="Permanent Marker" panose="02000000000000000000" pitchFamily="2" charset="0"/>
                <a:ea typeface="Permanent Marker" panose="02000000000000000000" pitchFamily="2" charset="0"/>
              </a:rPr>
              <a:t>Rapid cfc</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optimizing</a:t>
            </a:r>
          </a:p>
        </p:txBody>
      </p:sp>
      <p:sp>
        <p:nvSpPr>
          <p:cNvPr id="160" name="Flussdiagramm: Verbinder 159">
            <a:extLst>
              <a:ext uri="{FF2B5EF4-FFF2-40B4-BE49-F238E27FC236}">
                <a16:creationId xmlns:a16="http://schemas.microsoft.com/office/drawing/2014/main" id="{A1894087-7D5A-4799-8F35-E51C91CE12CD}"/>
              </a:ext>
            </a:extLst>
          </p:cNvPr>
          <p:cNvSpPr/>
          <p:nvPr/>
        </p:nvSpPr>
        <p:spPr>
          <a:xfrm>
            <a:off x="3476154" y="4031879"/>
            <a:ext cx="342000" cy="34244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61" name="Textfeld 160">
            <a:extLst>
              <a:ext uri="{FF2B5EF4-FFF2-40B4-BE49-F238E27FC236}">
                <a16:creationId xmlns:a16="http://schemas.microsoft.com/office/drawing/2014/main" id="{42C9C49D-92C0-4308-B762-DF3FDC41E385}"/>
              </a:ext>
            </a:extLst>
          </p:cNvPr>
          <p:cNvSpPr txBox="1"/>
          <p:nvPr/>
        </p:nvSpPr>
        <p:spPr>
          <a:xfrm>
            <a:off x="3848171" y="4029170"/>
            <a:ext cx="2632714" cy="100591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nSpc>
                <a:spcPts val="1800"/>
              </a:lnSpc>
            </a:pPr>
            <a:r>
              <a:rPr lang="en-GB" sz="1400" dirty="0">
                <a:latin typeface="Permanent Marker" panose="02000000000000000000" pitchFamily="2" charset="0"/>
                <a:ea typeface="Permanent Marker" panose="02000000000000000000" pitchFamily="2" charset="0"/>
              </a:rPr>
              <a:t>1-hour program</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cash-flow cycle leadership delivered</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pic>
        <p:nvPicPr>
          <p:cNvPr id="6" name="Grafik 5" descr="Money">
            <a:extLst>
              <a:ext uri="{FF2B5EF4-FFF2-40B4-BE49-F238E27FC236}">
                <a16:creationId xmlns:a16="http://schemas.microsoft.com/office/drawing/2014/main" id="{1B6BA16C-EBE7-484A-8B73-FDC6CCC704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0058" y="1613319"/>
            <a:ext cx="360000" cy="360000"/>
          </a:xfrm>
          <a:prstGeom prst="rect">
            <a:avLst/>
          </a:prstGeom>
        </p:spPr>
      </p:pic>
      <p:sp>
        <p:nvSpPr>
          <p:cNvPr id="36" name="Textfeld 35">
            <a:extLst>
              <a:ext uri="{FF2B5EF4-FFF2-40B4-BE49-F238E27FC236}">
                <a16:creationId xmlns:a16="http://schemas.microsoft.com/office/drawing/2014/main" id="{EB3D03B9-FB62-4AAF-9B4E-0CC637D3E3DD}"/>
              </a:ext>
            </a:extLst>
          </p:cNvPr>
          <p:cNvSpPr txBox="1"/>
          <p:nvPr/>
        </p:nvSpPr>
        <p:spPr>
          <a:xfrm>
            <a:off x="9872739" y="2959721"/>
            <a:ext cx="1665199" cy="1467581"/>
          </a:xfrm>
          <a:prstGeom prst="rect">
            <a:avLst/>
          </a:prstGeom>
          <a:solidFill>
            <a:srgbClr val="FFC000"/>
          </a:solidFill>
        </p:spPr>
        <p:txBody>
          <a:bodyPr wrap="none" rtlCol="0">
            <a:spAutoFit/>
          </a:bodyPr>
          <a:lstStyle/>
          <a:p>
            <a:pPr>
              <a:lnSpc>
                <a:spcPts val="1800"/>
              </a:lnSpc>
            </a:pPr>
            <a:r>
              <a:rPr lang="en-GB" sz="1400" dirty="0">
                <a:latin typeface="Permanent Marker" panose="02000000000000000000" pitchFamily="2" charset="0"/>
                <a:ea typeface="Permanent Marker" panose="02000000000000000000" pitchFamily="2" charset="0"/>
              </a:rPr>
              <a:t>business leaders</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who need to</a:t>
            </a:r>
            <a:br>
              <a:rPr lang="en-GB" sz="1400" dirty="0">
                <a:latin typeface="Permanent Marker" panose="02000000000000000000" pitchFamily="2" charset="0"/>
                <a:ea typeface="Permanent Marker" panose="02000000000000000000" pitchFamily="2" charset="0"/>
              </a:rPr>
            </a:br>
            <a:r>
              <a:rPr lang="en-GB" sz="1400" dirty="0">
                <a:latin typeface="Permanent Marker" panose="02000000000000000000" pitchFamily="2" charset="0"/>
                <a:ea typeface="Permanent Marker" panose="02000000000000000000" pitchFamily="2" charset="0"/>
              </a:rPr>
              <a:t>optimize their</a:t>
            </a:r>
          </a:p>
          <a:p>
            <a:pPr>
              <a:lnSpc>
                <a:spcPts val="1800"/>
              </a:lnSpc>
            </a:pPr>
            <a:r>
              <a:rPr lang="en-GB" sz="1400" dirty="0">
                <a:latin typeface="Permanent Marker" panose="02000000000000000000" pitchFamily="2" charset="0"/>
                <a:ea typeface="Permanent Marker" panose="02000000000000000000" pitchFamily="2" charset="0"/>
              </a:rPr>
              <a:t>Cash-flow cycle</a:t>
            </a:r>
          </a:p>
          <a:p>
            <a:pPr>
              <a:lnSpc>
                <a:spcPts val="1800"/>
              </a:lnSpc>
            </a:pPr>
            <a:r>
              <a:rPr lang="en-GB" sz="1400" dirty="0">
                <a:latin typeface="Permanent Marker" panose="02000000000000000000" pitchFamily="2" charset="0"/>
                <a:ea typeface="Permanent Marker" panose="02000000000000000000" pitchFamily="2" charset="0"/>
              </a:rPr>
              <a:t>rapidly</a:t>
            </a:r>
            <a:br>
              <a:rPr lang="en-GB" sz="1400" dirty="0">
                <a:latin typeface="Permanent Marker" panose="02000000000000000000" pitchFamily="2" charset="0"/>
                <a:ea typeface="Permanent Marker" panose="02000000000000000000" pitchFamily="2" charset="0"/>
              </a:rPr>
            </a:br>
            <a:endParaRPr lang="en-GB" sz="1400" dirty="0">
              <a:latin typeface="Permanent Marker" panose="02000000000000000000" pitchFamily="2" charset="0"/>
              <a:ea typeface="Permanent Marker" panose="02000000000000000000" pitchFamily="2" charset="0"/>
            </a:endParaRPr>
          </a:p>
        </p:txBody>
      </p:sp>
      <p:sp>
        <p:nvSpPr>
          <p:cNvPr id="37" name="Interaktive Schaltfläche: Zurück oder Vorherige(r) 36">
            <a:hlinkClick r:id="" action="ppaction://hlinkshowjump?jump=firstslide" highlightClick="1"/>
            <a:extLst>
              <a:ext uri="{FF2B5EF4-FFF2-40B4-BE49-F238E27FC236}">
                <a16:creationId xmlns:a16="http://schemas.microsoft.com/office/drawing/2014/main" id="{D559B2C6-3B14-46E5-A700-BEA29A0C587B}"/>
              </a:ext>
            </a:extLst>
          </p:cNvPr>
          <p:cNvSpPr/>
          <p:nvPr/>
        </p:nvSpPr>
        <p:spPr>
          <a:xfrm>
            <a:off x="10506269" y="6139543"/>
            <a:ext cx="391886" cy="349125"/>
          </a:xfrm>
          <a:prstGeom prst="actionButtonBackPrevio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65808964"/>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DD5F0649-E123-4F4D-B728-2CDA7CA26CA7}"/>
              </a:ext>
            </a:extLst>
          </p:cNvPr>
          <p:cNvSpPr txBox="1"/>
          <p:nvPr/>
        </p:nvSpPr>
        <p:spPr>
          <a:xfrm>
            <a:off x="4337009" y="6213771"/>
            <a:ext cx="2627642" cy="369332"/>
          </a:xfrm>
          <a:prstGeom prst="rect">
            <a:avLst/>
          </a:prstGeom>
          <a:noFill/>
        </p:spPr>
        <p:txBody>
          <a:bodyPr wrap="none" rtlCol="0">
            <a:spAutoFit/>
          </a:bodyPr>
          <a:lstStyle/>
          <a:p>
            <a:r>
              <a:rPr lang="en-GB" dirty="0"/>
              <a:t>www.rapidknowhow.com</a:t>
            </a:r>
          </a:p>
        </p:txBody>
      </p:sp>
      <p:sp>
        <p:nvSpPr>
          <p:cNvPr id="3" name="Pfeil: nach unten 2">
            <a:extLst>
              <a:ext uri="{FF2B5EF4-FFF2-40B4-BE49-F238E27FC236}">
                <a16:creationId xmlns:a16="http://schemas.microsoft.com/office/drawing/2014/main" id="{7E14C994-6EF6-4E8A-B363-3F0FC0B984B4}"/>
              </a:ext>
            </a:extLst>
          </p:cNvPr>
          <p:cNvSpPr/>
          <p:nvPr/>
        </p:nvSpPr>
        <p:spPr>
          <a:xfrm>
            <a:off x="270516" y="2013227"/>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latin typeface="Abadi Extra Light" panose="020B0204020104020204" pitchFamily="34" charset="0"/>
            </a:endParaRPr>
          </a:p>
        </p:txBody>
      </p:sp>
      <p:sp>
        <p:nvSpPr>
          <p:cNvPr id="36" name="Pfeil: nach unten 35">
            <a:extLst>
              <a:ext uri="{FF2B5EF4-FFF2-40B4-BE49-F238E27FC236}">
                <a16:creationId xmlns:a16="http://schemas.microsoft.com/office/drawing/2014/main" id="{5FB28A38-0201-4D0D-9A0D-C89184D35210}"/>
              </a:ext>
            </a:extLst>
          </p:cNvPr>
          <p:cNvSpPr/>
          <p:nvPr/>
        </p:nvSpPr>
        <p:spPr>
          <a:xfrm>
            <a:off x="2289816" y="1960839"/>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Pfeil: nach unten 36">
            <a:extLst>
              <a:ext uri="{FF2B5EF4-FFF2-40B4-BE49-F238E27FC236}">
                <a16:creationId xmlns:a16="http://schemas.microsoft.com/office/drawing/2014/main" id="{C705AE56-6415-4798-9665-DAE1362E2981}"/>
              </a:ext>
            </a:extLst>
          </p:cNvPr>
          <p:cNvSpPr/>
          <p:nvPr/>
        </p:nvSpPr>
        <p:spPr>
          <a:xfrm>
            <a:off x="4317558" y="1973264"/>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Pfeil: nach unten 37">
            <a:extLst>
              <a:ext uri="{FF2B5EF4-FFF2-40B4-BE49-F238E27FC236}">
                <a16:creationId xmlns:a16="http://schemas.microsoft.com/office/drawing/2014/main" id="{E1051BD0-E9D6-48AB-940A-05ADC30CC373}"/>
              </a:ext>
            </a:extLst>
          </p:cNvPr>
          <p:cNvSpPr/>
          <p:nvPr/>
        </p:nvSpPr>
        <p:spPr>
          <a:xfrm>
            <a:off x="6298851" y="1976418"/>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Pfeil: nach unten 38">
            <a:extLst>
              <a:ext uri="{FF2B5EF4-FFF2-40B4-BE49-F238E27FC236}">
                <a16:creationId xmlns:a16="http://schemas.microsoft.com/office/drawing/2014/main" id="{87D79390-A451-45A6-B933-F8C922CC66A3}"/>
              </a:ext>
            </a:extLst>
          </p:cNvPr>
          <p:cNvSpPr/>
          <p:nvPr/>
        </p:nvSpPr>
        <p:spPr>
          <a:xfrm>
            <a:off x="8317965" y="1973264"/>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0" name="Pfeil: nach unten 39">
            <a:extLst>
              <a:ext uri="{FF2B5EF4-FFF2-40B4-BE49-F238E27FC236}">
                <a16:creationId xmlns:a16="http://schemas.microsoft.com/office/drawing/2014/main" id="{D09D6806-7BBC-4B5A-8D71-545342151342}"/>
              </a:ext>
            </a:extLst>
          </p:cNvPr>
          <p:cNvSpPr/>
          <p:nvPr/>
        </p:nvSpPr>
        <p:spPr>
          <a:xfrm>
            <a:off x="10299258" y="2013227"/>
            <a:ext cx="1790700" cy="13255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feld 5">
            <a:extLst>
              <a:ext uri="{FF2B5EF4-FFF2-40B4-BE49-F238E27FC236}">
                <a16:creationId xmlns:a16="http://schemas.microsoft.com/office/drawing/2014/main" id="{49F7A23A-8428-4048-A4A1-D26596BD909E}"/>
              </a:ext>
            </a:extLst>
          </p:cNvPr>
          <p:cNvSpPr txBox="1"/>
          <p:nvPr/>
        </p:nvSpPr>
        <p:spPr>
          <a:xfrm>
            <a:off x="605456" y="4514920"/>
            <a:ext cx="1120820" cy="923330"/>
          </a:xfrm>
          <a:prstGeom prst="rect">
            <a:avLst/>
          </a:prstGeom>
          <a:noFill/>
        </p:spPr>
        <p:txBody>
          <a:bodyPr wrap="none" rtlCol="0">
            <a:spAutoFit/>
          </a:bodyPr>
          <a:lstStyle/>
          <a:p>
            <a:r>
              <a:rPr lang="en-GB" dirty="0"/>
              <a:t>Business</a:t>
            </a:r>
            <a:br>
              <a:rPr lang="en-GB" dirty="0"/>
            </a:br>
            <a:r>
              <a:rPr lang="en-GB" dirty="0"/>
              <a:t>Blogging</a:t>
            </a:r>
            <a:br>
              <a:rPr lang="en-GB" dirty="0"/>
            </a:br>
            <a:r>
              <a:rPr lang="en-GB" dirty="0"/>
              <a:t>Delivered</a:t>
            </a:r>
          </a:p>
        </p:txBody>
      </p:sp>
      <p:pic>
        <p:nvPicPr>
          <p:cNvPr id="9" name="Grafik 8" descr="Vertrag">
            <a:extLst>
              <a:ext uri="{FF2B5EF4-FFF2-40B4-BE49-F238E27FC236}">
                <a16:creationId xmlns:a16="http://schemas.microsoft.com/office/drawing/2014/main" id="{6F3EAA52-E13C-47D4-BFEA-7985E94F8D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8666" y="3432729"/>
            <a:ext cx="914400" cy="914400"/>
          </a:xfrm>
          <a:prstGeom prst="rect">
            <a:avLst/>
          </a:prstGeom>
        </p:spPr>
      </p:pic>
      <p:sp>
        <p:nvSpPr>
          <p:cNvPr id="44" name="Textfeld 43">
            <a:extLst>
              <a:ext uri="{FF2B5EF4-FFF2-40B4-BE49-F238E27FC236}">
                <a16:creationId xmlns:a16="http://schemas.microsoft.com/office/drawing/2014/main" id="{28810463-7E30-4D0D-860C-19112A32E5F3}"/>
              </a:ext>
            </a:extLst>
          </p:cNvPr>
          <p:cNvSpPr txBox="1"/>
          <p:nvPr/>
        </p:nvSpPr>
        <p:spPr>
          <a:xfrm>
            <a:off x="2724227" y="4514920"/>
            <a:ext cx="1593331" cy="923330"/>
          </a:xfrm>
          <a:prstGeom prst="rect">
            <a:avLst/>
          </a:prstGeom>
          <a:noFill/>
        </p:spPr>
        <p:txBody>
          <a:bodyPr wrap="square" rtlCol="0">
            <a:spAutoFit/>
          </a:bodyPr>
          <a:lstStyle/>
          <a:p>
            <a:r>
              <a:rPr lang="en-GB" dirty="0"/>
              <a:t>Sustainability</a:t>
            </a:r>
          </a:p>
          <a:p>
            <a:r>
              <a:rPr lang="en-GB" dirty="0"/>
              <a:t>Leadership</a:t>
            </a:r>
            <a:br>
              <a:rPr lang="en-GB" dirty="0"/>
            </a:br>
            <a:r>
              <a:rPr lang="en-GB" dirty="0"/>
              <a:t>Delivered</a:t>
            </a:r>
          </a:p>
        </p:txBody>
      </p:sp>
      <p:pic>
        <p:nvPicPr>
          <p:cNvPr id="45" name="Grafik 44" descr="Erdkugel – Asien">
            <a:extLst>
              <a:ext uri="{FF2B5EF4-FFF2-40B4-BE49-F238E27FC236}">
                <a16:creationId xmlns:a16="http://schemas.microsoft.com/office/drawing/2014/main" id="{F27961A9-9669-4015-840F-842FB64BB4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24227" y="3429000"/>
            <a:ext cx="914400" cy="914400"/>
          </a:xfrm>
          <a:prstGeom prst="rect">
            <a:avLst/>
          </a:prstGeom>
        </p:spPr>
      </p:pic>
      <p:sp>
        <p:nvSpPr>
          <p:cNvPr id="48" name="Textfeld 47">
            <a:extLst>
              <a:ext uri="{FF2B5EF4-FFF2-40B4-BE49-F238E27FC236}">
                <a16:creationId xmlns:a16="http://schemas.microsoft.com/office/drawing/2014/main" id="{4FF7EACF-884D-4CDD-A687-C7A5C2CEEE55}"/>
              </a:ext>
            </a:extLst>
          </p:cNvPr>
          <p:cNvSpPr txBox="1"/>
          <p:nvPr/>
        </p:nvSpPr>
        <p:spPr>
          <a:xfrm>
            <a:off x="4736429" y="4480877"/>
            <a:ext cx="1593331" cy="923330"/>
          </a:xfrm>
          <a:prstGeom prst="rect">
            <a:avLst/>
          </a:prstGeom>
          <a:noFill/>
        </p:spPr>
        <p:txBody>
          <a:bodyPr wrap="square" rtlCol="0">
            <a:spAutoFit/>
          </a:bodyPr>
          <a:lstStyle/>
          <a:p>
            <a:r>
              <a:rPr lang="en-GB" dirty="0"/>
              <a:t>Stakeholder</a:t>
            </a:r>
          </a:p>
          <a:p>
            <a:r>
              <a:rPr lang="en-GB" dirty="0"/>
              <a:t>Leadership</a:t>
            </a:r>
            <a:br>
              <a:rPr lang="en-GB" dirty="0"/>
            </a:br>
            <a:r>
              <a:rPr lang="en-GB" dirty="0"/>
              <a:t>Delivered</a:t>
            </a:r>
          </a:p>
        </p:txBody>
      </p:sp>
      <p:pic>
        <p:nvPicPr>
          <p:cNvPr id="49" name="Grafik 48" descr="Zielgruppe">
            <a:extLst>
              <a:ext uri="{FF2B5EF4-FFF2-40B4-BE49-F238E27FC236}">
                <a16:creationId xmlns:a16="http://schemas.microsoft.com/office/drawing/2014/main" id="{596B99DB-7D18-49AA-A4EE-DAF9A41AD50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36430" y="3472538"/>
            <a:ext cx="914400" cy="914400"/>
          </a:xfrm>
          <a:prstGeom prst="rect">
            <a:avLst/>
          </a:prstGeom>
        </p:spPr>
      </p:pic>
      <p:sp>
        <p:nvSpPr>
          <p:cNvPr id="50" name="Textfeld 49">
            <a:extLst>
              <a:ext uri="{FF2B5EF4-FFF2-40B4-BE49-F238E27FC236}">
                <a16:creationId xmlns:a16="http://schemas.microsoft.com/office/drawing/2014/main" id="{C9B6DC79-3B69-4199-BD53-36A7F9F4D542}"/>
              </a:ext>
            </a:extLst>
          </p:cNvPr>
          <p:cNvSpPr txBox="1"/>
          <p:nvPr/>
        </p:nvSpPr>
        <p:spPr>
          <a:xfrm>
            <a:off x="6759996" y="4499033"/>
            <a:ext cx="1790700" cy="923330"/>
          </a:xfrm>
          <a:prstGeom prst="rect">
            <a:avLst/>
          </a:prstGeom>
          <a:noFill/>
        </p:spPr>
        <p:txBody>
          <a:bodyPr wrap="square" rtlCol="0">
            <a:spAutoFit/>
          </a:bodyPr>
          <a:lstStyle/>
          <a:p>
            <a:r>
              <a:rPr lang="en-GB" dirty="0"/>
              <a:t>Online</a:t>
            </a:r>
          </a:p>
          <a:p>
            <a:r>
              <a:rPr lang="en-GB" dirty="0"/>
              <a:t>Problem Solving</a:t>
            </a:r>
            <a:br>
              <a:rPr lang="en-GB" dirty="0"/>
            </a:br>
            <a:r>
              <a:rPr lang="en-GB" dirty="0"/>
              <a:t>Delivered</a:t>
            </a:r>
          </a:p>
        </p:txBody>
      </p:sp>
      <p:pic>
        <p:nvPicPr>
          <p:cNvPr id="51" name="Grafik 50" descr="Kundenbewertung">
            <a:extLst>
              <a:ext uri="{FF2B5EF4-FFF2-40B4-BE49-F238E27FC236}">
                <a16:creationId xmlns:a16="http://schemas.microsoft.com/office/drawing/2014/main" id="{BEACE957-ABA0-45C0-8E5D-6CEBE0B0136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37001" y="3566477"/>
            <a:ext cx="914400" cy="914400"/>
          </a:xfrm>
          <a:prstGeom prst="rect">
            <a:avLst/>
          </a:prstGeom>
        </p:spPr>
      </p:pic>
      <p:sp>
        <p:nvSpPr>
          <p:cNvPr id="52" name="Textfeld 51">
            <a:extLst>
              <a:ext uri="{FF2B5EF4-FFF2-40B4-BE49-F238E27FC236}">
                <a16:creationId xmlns:a16="http://schemas.microsoft.com/office/drawing/2014/main" id="{F93CEB32-8569-4FFE-8360-F93A4BE4550F}"/>
              </a:ext>
            </a:extLst>
          </p:cNvPr>
          <p:cNvSpPr txBox="1"/>
          <p:nvPr/>
        </p:nvSpPr>
        <p:spPr>
          <a:xfrm>
            <a:off x="8821201" y="4499033"/>
            <a:ext cx="1790700" cy="923330"/>
          </a:xfrm>
          <a:prstGeom prst="rect">
            <a:avLst/>
          </a:prstGeom>
          <a:noFill/>
        </p:spPr>
        <p:txBody>
          <a:bodyPr wrap="square" rtlCol="0">
            <a:spAutoFit/>
          </a:bodyPr>
          <a:lstStyle/>
          <a:p>
            <a:r>
              <a:rPr lang="en-GB" dirty="0"/>
              <a:t>Digital</a:t>
            </a:r>
          </a:p>
          <a:p>
            <a:r>
              <a:rPr lang="en-GB" dirty="0"/>
              <a:t>Product Selling</a:t>
            </a:r>
            <a:br>
              <a:rPr lang="en-GB" dirty="0"/>
            </a:br>
            <a:r>
              <a:rPr lang="en-GB" dirty="0"/>
              <a:t>Delivered</a:t>
            </a:r>
          </a:p>
        </p:txBody>
      </p:sp>
      <p:pic>
        <p:nvPicPr>
          <p:cNvPr id="53" name="Grafik 52" descr="Kiste">
            <a:extLst>
              <a:ext uri="{FF2B5EF4-FFF2-40B4-BE49-F238E27FC236}">
                <a16:creationId xmlns:a16="http://schemas.microsoft.com/office/drawing/2014/main" id="{FA0CC054-D907-4261-82A3-58EAC4767AF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37572" y="3584633"/>
            <a:ext cx="914400" cy="914400"/>
          </a:xfrm>
          <a:prstGeom prst="rect">
            <a:avLst/>
          </a:prstGeom>
        </p:spPr>
      </p:pic>
      <p:sp>
        <p:nvSpPr>
          <p:cNvPr id="54" name="Textfeld 53">
            <a:extLst>
              <a:ext uri="{FF2B5EF4-FFF2-40B4-BE49-F238E27FC236}">
                <a16:creationId xmlns:a16="http://schemas.microsoft.com/office/drawing/2014/main" id="{F460A40A-23A1-41B8-B12C-B11365F91C0A}"/>
              </a:ext>
            </a:extLst>
          </p:cNvPr>
          <p:cNvSpPr txBox="1"/>
          <p:nvPr/>
        </p:nvSpPr>
        <p:spPr>
          <a:xfrm>
            <a:off x="10789878" y="4520204"/>
            <a:ext cx="1593331" cy="923330"/>
          </a:xfrm>
          <a:prstGeom prst="rect">
            <a:avLst/>
          </a:prstGeom>
          <a:noFill/>
        </p:spPr>
        <p:txBody>
          <a:bodyPr wrap="square" rtlCol="0">
            <a:spAutoFit/>
          </a:bodyPr>
          <a:lstStyle/>
          <a:p>
            <a:r>
              <a:rPr lang="en-GB" dirty="0"/>
              <a:t>Cash-Flow</a:t>
            </a:r>
          </a:p>
          <a:p>
            <a:r>
              <a:rPr lang="en-GB" dirty="0"/>
              <a:t>Leadership</a:t>
            </a:r>
            <a:br>
              <a:rPr lang="en-GB" dirty="0"/>
            </a:br>
            <a:r>
              <a:rPr lang="en-GB" dirty="0"/>
              <a:t>Delivered</a:t>
            </a:r>
          </a:p>
        </p:txBody>
      </p:sp>
      <p:pic>
        <p:nvPicPr>
          <p:cNvPr id="55" name="Grafik 54" descr="Geld">
            <a:extLst>
              <a:ext uri="{FF2B5EF4-FFF2-40B4-BE49-F238E27FC236}">
                <a16:creationId xmlns:a16="http://schemas.microsoft.com/office/drawing/2014/main" id="{CEC4C307-5E7F-4F6F-9C1E-4DBC01C7504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821773" y="3443687"/>
            <a:ext cx="914400" cy="914400"/>
          </a:xfrm>
          <a:prstGeom prst="rect">
            <a:avLst/>
          </a:prstGeom>
        </p:spPr>
      </p:pic>
      <p:pic>
        <p:nvPicPr>
          <p:cNvPr id="7" name="Grafik 6" descr="Häkchen">
            <a:extLst>
              <a:ext uri="{FF2B5EF4-FFF2-40B4-BE49-F238E27FC236}">
                <a16:creationId xmlns:a16="http://schemas.microsoft.com/office/drawing/2014/main" id="{10059915-5C29-40AD-81F6-9B451A90EFB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81656" y="2352618"/>
            <a:ext cx="914400" cy="914400"/>
          </a:xfrm>
          <a:prstGeom prst="rect">
            <a:avLst/>
          </a:prstGeom>
        </p:spPr>
      </p:pic>
      <p:pic>
        <p:nvPicPr>
          <p:cNvPr id="25" name="Grafik 24" descr="Häkchen">
            <a:extLst>
              <a:ext uri="{FF2B5EF4-FFF2-40B4-BE49-F238E27FC236}">
                <a16:creationId xmlns:a16="http://schemas.microsoft.com/office/drawing/2014/main" id="{CF9AE5CF-ECEF-44D7-8577-873B7D95A8B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724227" y="2352618"/>
            <a:ext cx="914400" cy="914400"/>
          </a:xfrm>
          <a:prstGeom prst="rect">
            <a:avLst/>
          </a:prstGeom>
        </p:spPr>
      </p:pic>
      <p:pic>
        <p:nvPicPr>
          <p:cNvPr id="26" name="Grafik 25" descr="Häkchen">
            <a:extLst>
              <a:ext uri="{FF2B5EF4-FFF2-40B4-BE49-F238E27FC236}">
                <a16:creationId xmlns:a16="http://schemas.microsoft.com/office/drawing/2014/main" id="{1BE8223A-0EC3-4CFB-BE91-AE0F7A08AEC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728169" y="2324695"/>
            <a:ext cx="914400" cy="914400"/>
          </a:xfrm>
          <a:prstGeom prst="rect">
            <a:avLst/>
          </a:prstGeom>
        </p:spPr>
      </p:pic>
      <p:pic>
        <p:nvPicPr>
          <p:cNvPr id="27" name="Grafik 26" descr="Häkchen">
            <a:extLst>
              <a:ext uri="{FF2B5EF4-FFF2-40B4-BE49-F238E27FC236}">
                <a16:creationId xmlns:a16="http://schemas.microsoft.com/office/drawing/2014/main" id="{B8D70721-7ECA-43A5-9DB4-BFB0381BDC2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716040" y="2317869"/>
            <a:ext cx="914400" cy="914400"/>
          </a:xfrm>
          <a:prstGeom prst="rect">
            <a:avLst/>
          </a:prstGeom>
        </p:spPr>
      </p:pic>
      <p:pic>
        <p:nvPicPr>
          <p:cNvPr id="28" name="Grafik 27" descr="Häkchen">
            <a:extLst>
              <a:ext uri="{FF2B5EF4-FFF2-40B4-BE49-F238E27FC236}">
                <a16:creationId xmlns:a16="http://schemas.microsoft.com/office/drawing/2014/main" id="{8835DDA4-BE56-432B-A5AD-90238F56FCD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737204" y="2317869"/>
            <a:ext cx="914400" cy="914400"/>
          </a:xfrm>
          <a:prstGeom prst="rect">
            <a:avLst/>
          </a:prstGeom>
        </p:spPr>
      </p:pic>
      <p:pic>
        <p:nvPicPr>
          <p:cNvPr id="29" name="Grafik 28" descr="Häkchen">
            <a:extLst>
              <a:ext uri="{FF2B5EF4-FFF2-40B4-BE49-F238E27FC236}">
                <a16:creationId xmlns:a16="http://schemas.microsoft.com/office/drawing/2014/main" id="{F585A247-6B64-4F46-9EF6-F7F3BDEA8A1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717857" y="2352618"/>
            <a:ext cx="914400" cy="914400"/>
          </a:xfrm>
          <a:prstGeom prst="rect">
            <a:avLst/>
          </a:prstGeom>
        </p:spPr>
      </p:pic>
      <p:sp>
        <p:nvSpPr>
          <p:cNvPr id="31" name="Titel 1">
            <a:extLst>
              <a:ext uri="{FF2B5EF4-FFF2-40B4-BE49-F238E27FC236}">
                <a16:creationId xmlns:a16="http://schemas.microsoft.com/office/drawing/2014/main" id="{ACD4C470-69A7-49D5-AFE9-D3F255B1C615}"/>
              </a:ext>
            </a:extLst>
          </p:cNvPr>
          <p:cNvSpPr txBox="1">
            <a:spLocks/>
          </p:cNvSpPr>
          <p:nvPr/>
        </p:nvSpPr>
        <p:spPr>
          <a:xfrm>
            <a:off x="1460058" y="136525"/>
            <a:ext cx="105693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latin typeface="Permanent Marker" panose="02000000000000000000" pitchFamily="2" charset="0"/>
                <a:ea typeface="Permanent Marker" panose="02000000000000000000" pitchFamily="2" charset="0"/>
              </a:rPr>
              <a:t>Rapid business Model INNOVATION</a:t>
            </a:r>
            <a:br>
              <a:rPr lang="en-GB" sz="4000" dirty="0">
                <a:latin typeface="Permanent Marker" panose="02000000000000000000" pitchFamily="2" charset="0"/>
                <a:ea typeface="Permanent Marker" panose="02000000000000000000" pitchFamily="2" charset="0"/>
              </a:rPr>
            </a:br>
            <a:r>
              <a:rPr lang="en-GB" sz="2800" dirty="0">
                <a:latin typeface="Permanent Marker" panose="02000000000000000000" pitchFamily="2" charset="0"/>
                <a:ea typeface="Permanent Marker" panose="02000000000000000000" pitchFamily="2" charset="0"/>
              </a:rPr>
              <a:t>execute top 6 Digital Business Models that work</a:t>
            </a:r>
          </a:p>
        </p:txBody>
      </p:sp>
      <p:pic>
        <p:nvPicPr>
          <p:cNvPr id="32" name="Grafik 31" descr="Ein Bild, das Objekt enthält.&#10;&#10;Automatisch generierte Beschreibung">
            <a:extLst>
              <a:ext uri="{FF2B5EF4-FFF2-40B4-BE49-F238E27FC236}">
                <a16:creationId xmlns:a16="http://schemas.microsoft.com/office/drawing/2014/main" id="{D7368BCF-8656-426F-8402-85C6F714640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80058" y="121183"/>
            <a:ext cx="1002012" cy="1002012"/>
          </a:xfrm>
          <a:prstGeom prst="rect">
            <a:avLst/>
          </a:prstGeom>
        </p:spPr>
      </p:pic>
    </p:spTree>
    <p:extLst>
      <p:ext uri="{BB962C8B-B14F-4D97-AF65-F5344CB8AC3E}">
        <p14:creationId xmlns:p14="http://schemas.microsoft.com/office/powerpoint/2010/main" val="2448324769"/>
      </p:ext>
    </p:extLst>
  </p:cSld>
  <p:clrMapOvr>
    <a:masterClrMapping/>
  </p:clrMapOvr>
  <mc:AlternateContent xmlns:mc="http://schemas.openxmlformats.org/markup-compatibility/2006" xmlns:p14="http://schemas.microsoft.com/office/powerpoint/2010/main">
    <mc:Choice Requires="p14">
      <p:transition p14:dur="0" advTm="25000"/>
    </mc:Choice>
    <mc:Fallback xmlns="">
      <p:transition advTm="2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6" grpId="0" animBg="1"/>
      <p:bldP spid="37" grpId="0" animBg="1"/>
      <p:bldP spid="38" grpId="0" animBg="1"/>
      <p:bldP spid="39" grpId="0" animBg="1"/>
      <p:bldP spid="40" grpId="0" animBg="1"/>
      <p:bldP spid="6" grpId="0"/>
      <p:bldP spid="44" grpId="0"/>
      <p:bldP spid="48" grpId="0"/>
      <p:bldP spid="50" grpId="0"/>
      <p:bldP spid="52" grpId="0"/>
      <p:bldP spid="5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nutzerdefiniert 1">
      <a:majorFont>
        <a:latin typeface="Abadi Extra Light"/>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1695</Words>
  <Application>Microsoft Office PowerPoint</Application>
  <PresentationFormat>Breitbild</PresentationFormat>
  <Paragraphs>357</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Abadi</vt:lpstr>
      <vt:lpstr>Abadi Extra Light</vt:lpstr>
      <vt:lpstr>Arial</vt:lpstr>
      <vt:lpstr>Calibri</vt:lpstr>
      <vt:lpstr>Permanent Marker</vt:lpstr>
      <vt:lpstr>Office</vt:lpstr>
      <vt:lpstr>Rapid business Model INNOVATION create top 6 Digital Business Models that work</vt:lpstr>
      <vt:lpstr>rapid business model creation </vt:lpstr>
      <vt:lpstr>rapid business model creation</vt:lpstr>
      <vt:lpstr>rapid business model creation</vt:lpstr>
      <vt:lpstr>rapid business model creation</vt:lpstr>
      <vt:lpstr>rapid business model creation</vt:lpstr>
      <vt:lpstr>rapid business model creation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Josef David</dc:creator>
  <cp:lastModifiedBy>Josef David</cp:lastModifiedBy>
  <cp:revision>27</cp:revision>
  <dcterms:created xsi:type="dcterms:W3CDTF">2019-09-16T05:04:07Z</dcterms:created>
  <dcterms:modified xsi:type="dcterms:W3CDTF">2019-10-15T01:55:40Z</dcterms:modified>
</cp:coreProperties>
</file>